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bookmarkIdSeed="2">
  <p:sldMasterIdLst>
    <p:sldMasterId id="2147483839" r:id="rId1"/>
  </p:sldMasterIdLst>
  <p:notesMasterIdLst>
    <p:notesMasterId r:id="rId44"/>
  </p:notesMasterIdLst>
  <p:handoutMasterIdLst>
    <p:handoutMasterId r:id="rId45"/>
  </p:handoutMasterIdLst>
  <p:sldIdLst>
    <p:sldId id="411" r:id="rId2"/>
    <p:sldId id="435" r:id="rId3"/>
    <p:sldId id="277" r:id="rId4"/>
    <p:sldId id="278" r:id="rId5"/>
    <p:sldId id="280" r:id="rId6"/>
    <p:sldId id="285" r:id="rId7"/>
    <p:sldId id="436" r:id="rId8"/>
    <p:sldId id="440" r:id="rId9"/>
    <p:sldId id="437" r:id="rId10"/>
    <p:sldId id="438" r:id="rId11"/>
    <p:sldId id="284" r:id="rId12"/>
    <p:sldId id="287" r:id="rId13"/>
    <p:sldId id="286" r:id="rId14"/>
    <p:sldId id="416" r:id="rId15"/>
    <p:sldId id="417" r:id="rId16"/>
    <p:sldId id="418" r:id="rId17"/>
    <p:sldId id="424" r:id="rId18"/>
    <p:sldId id="425" r:id="rId19"/>
    <p:sldId id="426" r:id="rId20"/>
    <p:sldId id="427" r:id="rId21"/>
    <p:sldId id="428" r:id="rId22"/>
    <p:sldId id="429" r:id="rId23"/>
    <p:sldId id="430" r:id="rId24"/>
    <p:sldId id="431" r:id="rId25"/>
    <p:sldId id="432" r:id="rId26"/>
    <p:sldId id="420" r:id="rId27"/>
    <p:sldId id="421" r:id="rId28"/>
    <p:sldId id="288" r:id="rId29"/>
    <p:sldId id="376" r:id="rId30"/>
    <p:sldId id="379" r:id="rId31"/>
    <p:sldId id="380" r:id="rId32"/>
    <p:sldId id="422" r:id="rId33"/>
    <p:sldId id="423" r:id="rId34"/>
    <p:sldId id="381" r:id="rId35"/>
    <p:sldId id="383" r:id="rId36"/>
    <p:sldId id="384" r:id="rId37"/>
    <p:sldId id="385" r:id="rId38"/>
    <p:sldId id="386" r:id="rId39"/>
    <p:sldId id="444" r:id="rId40"/>
    <p:sldId id="442" r:id="rId41"/>
    <p:sldId id="443" r:id="rId42"/>
    <p:sldId id="441" r:id="rId4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autoAdjust="0"/>
  </p:normalViewPr>
  <p:slideViewPr>
    <p:cSldViewPr snapToGrid="0">
      <p:cViewPr varScale="1">
        <p:scale>
          <a:sx n="72" d="100"/>
          <a:sy n="72" d="100"/>
        </p:scale>
        <p:origin x="618" y="78"/>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s>
</file>

<file path=ppt/diagrams/_rels/data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png"/><Relationship Id="rId1" Type="http://schemas.openxmlformats.org/officeDocument/2006/relationships/image" Target="../media/image11.png"/><Relationship Id="rId6" Type="http://schemas.openxmlformats.org/officeDocument/2006/relationships/hyperlink" Target="http://naturalmentejodido.blogspot.com/2007_11_01_archive.html" TargetMode="External"/><Relationship Id="rId5" Type="http://schemas.openxmlformats.org/officeDocument/2006/relationships/image" Target="../media/image14.gif"/><Relationship Id="rId4" Type="http://schemas.openxmlformats.org/officeDocument/2006/relationships/hyperlink" Target="http://nikhimenon.blogspot.com/2014/07/taxi-for-sure.html" TargetMode="External"/></Relationships>
</file>

<file path=ppt/diagrams/_rels/drawing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png"/><Relationship Id="rId1" Type="http://schemas.openxmlformats.org/officeDocument/2006/relationships/image" Target="../media/image11.png"/><Relationship Id="rId6" Type="http://schemas.openxmlformats.org/officeDocument/2006/relationships/hyperlink" Target="http://naturalmentejodido.blogspot.com/2007_11_01_archive.html" TargetMode="External"/><Relationship Id="rId5" Type="http://schemas.openxmlformats.org/officeDocument/2006/relationships/image" Target="../media/image14.gif"/><Relationship Id="rId4" Type="http://schemas.openxmlformats.org/officeDocument/2006/relationships/hyperlink" Target="http://nikhimenon.blogspot.com/2014/07/taxi-for-sure.html" TargetMode="Externa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67B19F2-0D74-433A-95D5-843BBCEC3187}" type="doc">
      <dgm:prSet loTypeId="urn:microsoft.com/office/officeart/2008/layout/BendingPictureCaptionList" loCatId="picture" qsTypeId="urn:microsoft.com/office/officeart/2005/8/quickstyle/simple1" qsCatId="simple" csTypeId="urn:microsoft.com/office/officeart/2005/8/colors/accent1_2" csCatId="accent1" phldr="1"/>
      <dgm:spPr/>
      <dgm:t>
        <a:bodyPr/>
        <a:lstStyle/>
        <a:p>
          <a:endParaRPr lang="en-IN"/>
        </a:p>
      </dgm:t>
    </dgm:pt>
    <dgm:pt modelId="{CEF0C073-019D-4D8D-BC4B-71398029696F}">
      <dgm:prSet phldrT="[Text]"/>
      <dgm:spPr/>
      <dgm:t>
        <a:bodyPr/>
        <a:lstStyle/>
        <a:p>
          <a:r>
            <a:rPr lang="en-IN" dirty="0"/>
            <a:t>On Premise(Your own car)</a:t>
          </a:r>
        </a:p>
      </dgm:t>
    </dgm:pt>
    <dgm:pt modelId="{8D65CDA7-C367-4ECF-9054-74DE4AD496A7}" type="parTrans" cxnId="{6A3BC0B4-F4E1-4D52-AC3D-DA2366625509}">
      <dgm:prSet/>
      <dgm:spPr/>
      <dgm:t>
        <a:bodyPr/>
        <a:lstStyle/>
        <a:p>
          <a:endParaRPr lang="en-IN"/>
        </a:p>
      </dgm:t>
    </dgm:pt>
    <dgm:pt modelId="{D5914AC3-64B4-477A-9C09-2BA94191A4F5}" type="sibTrans" cxnId="{6A3BC0B4-F4E1-4D52-AC3D-DA2366625509}">
      <dgm:prSet/>
      <dgm:spPr/>
      <dgm:t>
        <a:bodyPr/>
        <a:lstStyle/>
        <a:p>
          <a:endParaRPr lang="en-IN"/>
        </a:p>
      </dgm:t>
    </dgm:pt>
    <dgm:pt modelId="{E20B6447-7614-404E-9AE4-E6453F74FD57}">
      <dgm:prSet phldrT="[Text]"/>
      <dgm:spPr/>
      <dgm:t>
        <a:bodyPr/>
        <a:lstStyle/>
        <a:p>
          <a:r>
            <a:rPr lang="en-IN" dirty="0"/>
            <a:t>PaaS(getting cab)</a:t>
          </a:r>
        </a:p>
      </dgm:t>
    </dgm:pt>
    <dgm:pt modelId="{0DAE48DC-6840-4E94-A8EC-9328B8FFD2AB}" type="parTrans" cxnId="{14F7FEB6-CBA9-4976-B5A2-9C77EFC60D90}">
      <dgm:prSet/>
      <dgm:spPr/>
      <dgm:t>
        <a:bodyPr/>
        <a:lstStyle/>
        <a:p>
          <a:endParaRPr lang="en-IN"/>
        </a:p>
      </dgm:t>
    </dgm:pt>
    <dgm:pt modelId="{483B2E5C-814E-4144-A6AA-9F4C2FAB01EA}" type="sibTrans" cxnId="{14F7FEB6-CBA9-4976-B5A2-9C77EFC60D90}">
      <dgm:prSet/>
      <dgm:spPr/>
      <dgm:t>
        <a:bodyPr/>
        <a:lstStyle/>
        <a:p>
          <a:endParaRPr lang="en-IN"/>
        </a:p>
      </dgm:t>
    </dgm:pt>
    <dgm:pt modelId="{91F619B6-710A-4404-86BE-94D7A3DEF658}">
      <dgm:prSet phldrT="[Text]"/>
      <dgm:spPr/>
      <dgm:t>
        <a:bodyPr/>
        <a:lstStyle/>
        <a:p>
          <a:r>
            <a:rPr lang="en-IN" dirty="0"/>
            <a:t>SaaS(hopping on bus)</a:t>
          </a:r>
        </a:p>
      </dgm:t>
    </dgm:pt>
    <dgm:pt modelId="{256A1788-45B4-44EE-B89B-F70309272C44}" type="parTrans" cxnId="{68532549-7578-4440-AA48-76B9E16B4F31}">
      <dgm:prSet/>
      <dgm:spPr/>
      <dgm:t>
        <a:bodyPr/>
        <a:lstStyle/>
        <a:p>
          <a:endParaRPr lang="en-IN"/>
        </a:p>
      </dgm:t>
    </dgm:pt>
    <dgm:pt modelId="{A45C1612-F9B1-4727-A0DF-1F95F7963C3E}" type="sibTrans" cxnId="{68532549-7578-4440-AA48-76B9E16B4F31}">
      <dgm:prSet/>
      <dgm:spPr/>
      <dgm:t>
        <a:bodyPr/>
        <a:lstStyle/>
        <a:p>
          <a:endParaRPr lang="en-IN"/>
        </a:p>
      </dgm:t>
    </dgm:pt>
    <dgm:pt modelId="{D3E8F632-5F63-421B-9DC5-E4F89C2E6CEE}">
      <dgm:prSet phldrT="[Text]"/>
      <dgm:spPr/>
      <dgm:t>
        <a:bodyPr/>
        <a:lstStyle/>
        <a:p>
          <a:r>
            <a:rPr lang="en-IN" dirty="0"/>
            <a:t>IaaS(lending car)</a:t>
          </a:r>
        </a:p>
      </dgm:t>
    </dgm:pt>
    <dgm:pt modelId="{45C4C8D1-4898-46F2-AFA2-A28A2865F240}" type="parTrans" cxnId="{DE0F539C-213C-4DD2-92EB-8586ACD4660E}">
      <dgm:prSet/>
      <dgm:spPr/>
      <dgm:t>
        <a:bodyPr/>
        <a:lstStyle/>
        <a:p>
          <a:endParaRPr lang="en-US"/>
        </a:p>
      </dgm:t>
    </dgm:pt>
    <dgm:pt modelId="{01638339-2ADC-43DE-B5E9-E8732DB091CA}" type="sibTrans" cxnId="{DE0F539C-213C-4DD2-92EB-8586ACD4660E}">
      <dgm:prSet/>
      <dgm:spPr/>
      <dgm:t>
        <a:bodyPr/>
        <a:lstStyle/>
        <a:p>
          <a:endParaRPr lang="en-US"/>
        </a:p>
      </dgm:t>
    </dgm:pt>
    <dgm:pt modelId="{09741926-1F41-48A7-A527-64DF155F8281}" type="pres">
      <dgm:prSet presAssocID="{C67B19F2-0D74-433A-95D5-843BBCEC3187}" presName="Name0" presStyleCnt="0">
        <dgm:presLayoutVars>
          <dgm:dir/>
          <dgm:resizeHandles val="exact"/>
        </dgm:presLayoutVars>
      </dgm:prSet>
      <dgm:spPr/>
    </dgm:pt>
    <dgm:pt modelId="{95CEEB5D-319E-46BC-B658-7A66938BD356}" type="pres">
      <dgm:prSet presAssocID="{CEF0C073-019D-4D8D-BC4B-71398029696F}" presName="composite" presStyleCnt="0"/>
      <dgm:spPr/>
    </dgm:pt>
    <dgm:pt modelId="{2D79ECAF-ACF2-4D98-9C20-D72578095BBE}" type="pres">
      <dgm:prSet presAssocID="{CEF0C073-019D-4D8D-BC4B-71398029696F}" presName="rect1" presStyleLbl="bgImgPlace1" presStyleIdx="0" presStyleCnt="4" custLinFactNeighborX="3921" custLinFactNeighborY="-1700"/>
      <dgm:spPr>
        <a:blipFill rotWithShape="1">
          <a:blip xmlns:r="http://schemas.openxmlformats.org/officeDocument/2006/relationships" r:embed="rId1"/>
          <a:stretch>
            <a:fillRect/>
          </a:stretch>
        </a:blipFill>
      </dgm:spPr>
    </dgm:pt>
    <dgm:pt modelId="{78741218-076F-4C94-A31B-FCA22D4C5CF2}" type="pres">
      <dgm:prSet presAssocID="{CEF0C073-019D-4D8D-BC4B-71398029696F}" presName="wedgeRectCallout1" presStyleLbl="node1" presStyleIdx="0" presStyleCnt="4" custLinFactNeighborX="473" custLinFactNeighborY="32591">
        <dgm:presLayoutVars>
          <dgm:bulletEnabled val="1"/>
        </dgm:presLayoutVars>
      </dgm:prSet>
      <dgm:spPr/>
    </dgm:pt>
    <dgm:pt modelId="{95DA0C28-CEDC-4BC3-9DD0-72B2F883D160}" type="pres">
      <dgm:prSet presAssocID="{D5914AC3-64B4-477A-9C09-2BA94191A4F5}" presName="sibTrans" presStyleCnt="0"/>
      <dgm:spPr/>
    </dgm:pt>
    <dgm:pt modelId="{942FE8C7-2299-4B73-B253-32BAB05002EF}" type="pres">
      <dgm:prSet presAssocID="{D3E8F632-5F63-421B-9DC5-E4F89C2E6CEE}" presName="composite" presStyleCnt="0"/>
      <dgm:spPr/>
    </dgm:pt>
    <dgm:pt modelId="{30D2C4A7-EF76-4F51-BB3C-F3739C6E4266}" type="pres">
      <dgm:prSet presAssocID="{D3E8F632-5F63-421B-9DC5-E4F89C2E6CEE}" presName="rect1" presStyleLbl="bgImgPlace1" presStyleIdx="1" presStyleCnt="4"/>
      <dgm:spPr>
        <a:blipFill rotWithShape="1">
          <a:blip xmlns:r="http://schemas.openxmlformats.org/officeDocument/2006/relationships" r:embed="rId2"/>
          <a:stretch>
            <a:fillRect/>
          </a:stretch>
        </a:blipFill>
      </dgm:spPr>
    </dgm:pt>
    <dgm:pt modelId="{D7F17576-19CF-4605-9424-C2B35321B952}" type="pres">
      <dgm:prSet presAssocID="{D3E8F632-5F63-421B-9DC5-E4F89C2E6CEE}" presName="wedgeRectCallout1" presStyleLbl="node1" presStyleIdx="1" presStyleCnt="4" custLinFactNeighborX="-179" custLinFactNeighborY="32866">
        <dgm:presLayoutVars>
          <dgm:bulletEnabled val="1"/>
        </dgm:presLayoutVars>
      </dgm:prSet>
      <dgm:spPr/>
    </dgm:pt>
    <dgm:pt modelId="{410D15F3-A463-4275-8F8C-99E275779B25}" type="pres">
      <dgm:prSet presAssocID="{01638339-2ADC-43DE-B5E9-E8732DB091CA}" presName="sibTrans" presStyleCnt="0"/>
      <dgm:spPr/>
    </dgm:pt>
    <dgm:pt modelId="{E94C1660-029E-45DA-8993-02F49D28E6DE}" type="pres">
      <dgm:prSet presAssocID="{E20B6447-7614-404E-9AE4-E6453F74FD57}" presName="composite" presStyleCnt="0"/>
      <dgm:spPr/>
    </dgm:pt>
    <dgm:pt modelId="{F2029780-3E5A-419F-AE0B-28ACBE0F74BD}" type="pres">
      <dgm:prSet presAssocID="{E20B6447-7614-404E-9AE4-E6453F74FD57}" presName="rect1" presStyleLbl="bgImgPlace1" presStyleIdx="2" presStyleCnt="4"/>
      <dgm:spPr>
        <a:blipFill>
          <a:blip xmlns:r="http://schemas.openxmlformats.org/officeDocument/2006/relationships"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a:stretch>
            <a:fillRect t="-7000" b="-7000"/>
          </a:stretch>
        </a:blipFill>
      </dgm:spPr>
    </dgm:pt>
    <dgm:pt modelId="{2E697D43-0A1D-49F9-B3FE-EB10A8010D1E}" type="pres">
      <dgm:prSet presAssocID="{E20B6447-7614-404E-9AE4-E6453F74FD57}" presName="wedgeRectCallout1" presStyleLbl="node1" presStyleIdx="2" presStyleCnt="4">
        <dgm:presLayoutVars>
          <dgm:bulletEnabled val="1"/>
        </dgm:presLayoutVars>
      </dgm:prSet>
      <dgm:spPr/>
    </dgm:pt>
    <dgm:pt modelId="{4D97A9BF-FA47-4C8C-B16B-BF4ECB9D427F}" type="pres">
      <dgm:prSet presAssocID="{483B2E5C-814E-4144-A6AA-9F4C2FAB01EA}" presName="sibTrans" presStyleCnt="0"/>
      <dgm:spPr/>
    </dgm:pt>
    <dgm:pt modelId="{A4D28C6A-C0F9-4A5D-BAB0-B593B2DD621E}" type="pres">
      <dgm:prSet presAssocID="{91F619B6-710A-4404-86BE-94D7A3DEF658}" presName="composite" presStyleCnt="0"/>
      <dgm:spPr/>
    </dgm:pt>
    <dgm:pt modelId="{FFD50462-C1D4-4A9B-9864-CAEFEF2946BE}" type="pres">
      <dgm:prSet presAssocID="{91F619B6-710A-4404-86BE-94D7A3DEF658}" presName="rect1" presStyleLbl="bgImgPlace1" presStyleIdx="3" presStyleCnt="4" custScaleX="94523"/>
      <dgm:spPr>
        <a:blipFill>
          <a:blip xmlns:r="http://schemas.openxmlformats.org/officeDocument/2006/relationships"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a:stretch>
            <a:fillRect l="-6000" r="-6000"/>
          </a:stretch>
        </a:blipFill>
      </dgm:spPr>
    </dgm:pt>
    <dgm:pt modelId="{C35EF556-5626-405B-B8A4-FA786306BCDF}" type="pres">
      <dgm:prSet presAssocID="{91F619B6-710A-4404-86BE-94D7A3DEF658}" presName="wedgeRectCallout1" presStyleLbl="node1" presStyleIdx="3" presStyleCnt="4">
        <dgm:presLayoutVars>
          <dgm:bulletEnabled val="1"/>
        </dgm:presLayoutVars>
      </dgm:prSet>
      <dgm:spPr/>
    </dgm:pt>
  </dgm:ptLst>
  <dgm:cxnLst>
    <dgm:cxn modelId="{EF906C34-A5C3-4F92-AAF4-7936A684A926}" type="presOf" srcId="{D3E8F632-5F63-421B-9DC5-E4F89C2E6CEE}" destId="{D7F17576-19CF-4605-9424-C2B35321B952}" srcOrd="0" destOrd="0" presId="urn:microsoft.com/office/officeart/2008/layout/BendingPictureCaptionList"/>
    <dgm:cxn modelId="{4A653348-D72A-4670-9632-9AEED9358F19}" type="presOf" srcId="{91F619B6-710A-4404-86BE-94D7A3DEF658}" destId="{C35EF556-5626-405B-B8A4-FA786306BCDF}" srcOrd="0" destOrd="0" presId="urn:microsoft.com/office/officeart/2008/layout/BendingPictureCaptionList"/>
    <dgm:cxn modelId="{68532549-7578-4440-AA48-76B9E16B4F31}" srcId="{C67B19F2-0D74-433A-95D5-843BBCEC3187}" destId="{91F619B6-710A-4404-86BE-94D7A3DEF658}" srcOrd="3" destOrd="0" parTransId="{256A1788-45B4-44EE-B89B-F70309272C44}" sibTransId="{A45C1612-F9B1-4727-A0DF-1F95F7963C3E}"/>
    <dgm:cxn modelId="{DE0F539C-213C-4DD2-92EB-8586ACD4660E}" srcId="{C67B19F2-0D74-433A-95D5-843BBCEC3187}" destId="{D3E8F632-5F63-421B-9DC5-E4F89C2E6CEE}" srcOrd="1" destOrd="0" parTransId="{45C4C8D1-4898-46F2-AFA2-A28A2865F240}" sibTransId="{01638339-2ADC-43DE-B5E9-E8732DB091CA}"/>
    <dgm:cxn modelId="{A7D9059D-90D2-4938-8294-38D6DF74FD52}" type="presOf" srcId="{CEF0C073-019D-4D8D-BC4B-71398029696F}" destId="{78741218-076F-4C94-A31B-FCA22D4C5CF2}" srcOrd="0" destOrd="0" presId="urn:microsoft.com/office/officeart/2008/layout/BendingPictureCaptionList"/>
    <dgm:cxn modelId="{6A3BC0B4-F4E1-4D52-AC3D-DA2366625509}" srcId="{C67B19F2-0D74-433A-95D5-843BBCEC3187}" destId="{CEF0C073-019D-4D8D-BC4B-71398029696F}" srcOrd="0" destOrd="0" parTransId="{8D65CDA7-C367-4ECF-9054-74DE4AD496A7}" sibTransId="{D5914AC3-64B4-477A-9C09-2BA94191A4F5}"/>
    <dgm:cxn modelId="{14F7FEB6-CBA9-4976-B5A2-9C77EFC60D90}" srcId="{C67B19F2-0D74-433A-95D5-843BBCEC3187}" destId="{E20B6447-7614-404E-9AE4-E6453F74FD57}" srcOrd="2" destOrd="0" parTransId="{0DAE48DC-6840-4E94-A8EC-9328B8FFD2AB}" sibTransId="{483B2E5C-814E-4144-A6AA-9F4C2FAB01EA}"/>
    <dgm:cxn modelId="{2DE48ED6-2662-44CB-BB59-99275259AB71}" type="presOf" srcId="{C67B19F2-0D74-433A-95D5-843BBCEC3187}" destId="{09741926-1F41-48A7-A527-64DF155F8281}" srcOrd="0" destOrd="0" presId="urn:microsoft.com/office/officeart/2008/layout/BendingPictureCaptionList"/>
    <dgm:cxn modelId="{6FFA84EB-3C3C-4563-BB87-B0D00DE0BD18}" type="presOf" srcId="{E20B6447-7614-404E-9AE4-E6453F74FD57}" destId="{2E697D43-0A1D-49F9-B3FE-EB10A8010D1E}" srcOrd="0" destOrd="0" presId="urn:microsoft.com/office/officeart/2008/layout/BendingPictureCaptionList"/>
    <dgm:cxn modelId="{46CEB3F6-CEFC-4BAF-A133-DD4431B2C8C2}" type="presParOf" srcId="{09741926-1F41-48A7-A527-64DF155F8281}" destId="{95CEEB5D-319E-46BC-B658-7A66938BD356}" srcOrd="0" destOrd="0" presId="urn:microsoft.com/office/officeart/2008/layout/BendingPictureCaptionList"/>
    <dgm:cxn modelId="{E2644EF2-D3AB-422B-887E-76779B1ED79A}" type="presParOf" srcId="{95CEEB5D-319E-46BC-B658-7A66938BD356}" destId="{2D79ECAF-ACF2-4D98-9C20-D72578095BBE}" srcOrd="0" destOrd="0" presId="urn:microsoft.com/office/officeart/2008/layout/BendingPictureCaptionList"/>
    <dgm:cxn modelId="{E9E5BC96-A758-4A00-9763-3F9B5E8D1268}" type="presParOf" srcId="{95CEEB5D-319E-46BC-B658-7A66938BD356}" destId="{78741218-076F-4C94-A31B-FCA22D4C5CF2}" srcOrd="1" destOrd="0" presId="urn:microsoft.com/office/officeart/2008/layout/BendingPictureCaptionList"/>
    <dgm:cxn modelId="{C955A949-BBD1-4304-94EF-E72315E3BC66}" type="presParOf" srcId="{09741926-1F41-48A7-A527-64DF155F8281}" destId="{95DA0C28-CEDC-4BC3-9DD0-72B2F883D160}" srcOrd="1" destOrd="0" presId="urn:microsoft.com/office/officeart/2008/layout/BendingPictureCaptionList"/>
    <dgm:cxn modelId="{3D2EEE03-558C-459E-9FF1-9AF38E5F0519}" type="presParOf" srcId="{09741926-1F41-48A7-A527-64DF155F8281}" destId="{942FE8C7-2299-4B73-B253-32BAB05002EF}" srcOrd="2" destOrd="0" presId="urn:microsoft.com/office/officeart/2008/layout/BendingPictureCaptionList"/>
    <dgm:cxn modelId="{18EF963D-3A1D-40DA-976D-368393D32B6C}" type="presParOf" srcId="{942FE8C7-2299-4B73-B253-32BAB05002EF}" destId="{30D2C4A7-EF76-4F51-BB3C-F3739C6E4266}" srcOrd="0" destOrd="0" presId="urn:microsoft.com/office/officeart/2008/layout/BendingPictureCaptionList"/>
    <dgm:cxn modelId="{D72661CE-756A-4830-A24E-5A2BD0C435D8}" type="presParOf" srcId="{942FE8C7-2299-4B73-B253-32BAB05002EF}" destId="{D7F17576-19CF-4605-9424-C2B35321B952}" srcOrd="1" destOrd="0" presId="urn:microsoft.com/office/officeart/2008/layout/BendingPictureCaptionList"/>
    <dgm:cxn modelId="{18B37355-F399-4A0D-B2F6-2ACE511067D0}" type="presParOf" srcId="{09741926-1F41-48A7-A527-64DF155F8281}" destId="{410D15F3-A463-4275-8F8C-99E275779B25}" srcOrd="3" destOrd="0" presId="urn:microsoft.com/office/officeart/2008/layout/BendingPictureCaptionList"/>
    <dgm:cxn modelId="{87ECB7AE-49E1-4A4B-B895-661532D1DE54}" type="presParOf" srcId="{09741926-1F41-48A7-A527-64DF155F8281}" destId="{E94C1660-029E-45DA-8993-02F49D28E6DE}" srcOrd="4" destOrd="0" presId="urn:microsoft.com/office/officeart/2008/layout/BendingPictureCaptionList"/>
    <dgm:cxn modelId="{4110531E-155F-45E3-87B5-D99538829E38}" type="presParOf" srcId="{E94C1660-029E-45DA-8993-02F49D28E6DE}" destId="{F2029780-3E5A-419F-AE0B-28ACBE0F74BD}" srcOrd="0" destOrd="0" presId="urn:microsoft.com/office/officeart/2008/layout/BendingPictureCaptionList"/>
    <dgm:cxn modelId="{7A37BF52-6E80-47E4-9B42-DB846EFF3925}" type="presParOf" srcId="{E94C1660-029E-45DA-8993-02F49D28E6DE}" destId="{2E697D43-0A1D-49F9-B3FE-EB10A8010D1E}" srcOrd="1" destOrd="0" presId="urn:microsoft.com/office/officeart/2008/layout/BendingPictureCaptionList"/>
    <dgm:cxn modelId="{3A8E6995-30E0-4752-AA71-3494C5280773}" type="presParOf" srcId="{09741926-1F41-48A7-A527-64DF155F8281}" destId="{4D97A9BF-FA47-4C8C-B16B-BF4ECB9D427F}" srcOrd="5" destOrd="0" presId="urn:microsoft.com/office/officeart/2008/layout/BendingPictureCaptionList"/>
    <dgm:cxn modelId="{F9ACEC41-36FB-4518-8927-FA6279705E7B}" type="presParOf" srcId="{09741926-1F41-48A7-A527-64DF155F8281}" destId="{A4D28C6A-C0F9-4A5D-BAB0-B593B2DD621E}" srcOrd="6" destOrd="0" presId="urn:microsoft.com/office/officeart/2008/layout/BendingPictureCaptionList"/>
    <dgm:cxn modelId="{01BE6959-9CD2-4A92-B5D4-8A1679EA0323}" type="presParOf" srcId="{A4D28C6A-C0F9-4A5D-BAB0-B593B2DD621E}" destId="{FFD50462-C1D4-4A9B-9864-CAEFEF2946BE}" srcOrd="0" destOrd="0" presId="urn:microsoft.com/office/officeart/2008/layout/BendingPictureCaptionList"/>
    <dgm:cxn modelId="{191E0790-C786-4CA8-8547-3FE43E16EECF}" type="presParOf" srcId="{A4D28C6A-C0F9-4A5D-BAB0-B593B2DD621E}" destId="{C35EF556-5626-405B-B8A4-FA786306BCDF}" srcOrd="1" destOrd="0" presId="urn:microsoft.com/office/officeart/2008/layout/BendingPictureCaption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5E2BB01-0E01-4A68-8D5E-B951087405FC}"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IN"/>
        </a:p>
      </dgm:t>
    </dgm:pt>
    <dgm:pt modelId="{75448101-AF02-44F3-BF60-2BABC05C7255}">
      <dgm:prSet phldrT="[Text]" custT="1"/>
      <dgm:spPr/>
      <dgm:t>
        <a:bodyPr/>
        <a:lstStyle/>
        <a:p>
          <a:r>
            <a:rPr lang="en-IN" sz="1800" dirty="0">
              <a:latin typeface="Gill Sans MT" panose="020B0502020104020203" pitchFamily="34" charset="0"/>
              <a:cs typeface="Times New Roman" panose="02020603050405020304" pitchFamily="18" charset="0"/>
            </a:rPr>
            <a:t>Procure hardware and software for hosting in datacentre</a:t>
          </a:r>
        </a:p>
      </dgm:t>
    </dgm:pt>
    <dgm:pt modelId="{EA647A89-6B1F-447D-9AD7-02D0EA23880A}" type="parTrans" cxnId="{3987F6D9-5A78-4D6F-8862-B24606B25EE5}">
      <dgm:prSet/>
      <dgm:spPr/>
      <dgm:t>
        <a:bodyPr/>
        <a:lstStyle/>
        <a:p>
          <a:endParaRPr lang="en-IN"/>
        </a:p>
      </dgm:t>
    </dgm:pt>
    <dgm:pt modelId="{E18268CE-8D5C-4A47-ABAE-56336B392712}" type="sibTrans" cxnId="{3987F6D9-5A78-4D6F-8862-B24606B25EE5}">
      <dgm:prSet/>
      <dgm:spPr/>
      <dgm:t>
        <a:bodyPr/>
        <a:lstStyle/>
        <a:p>
          <a:endParaRPr lang="en-IN"/>
        </a:p>
      </dgm:t>
    </dgm:pt>
    <dgm:pt modelId="{63387E0C-DE55-4031-A6DB-654DAC8FDCE2}">
      <dgm:prSet phldrT="[Text]" custT="1"/>
      <dgm:spPr/>
      <dgm:t>
        <a:bodyPr/>
        <a:lstStyle/>
        <a:p>
          <a:r>
            <a:rPr lang="en-IN" sz="1800" dirty="0">
              <a:latin typeface="Gill Sans MT" panose="020B0502020104020203" pitchFamily="34" charset="0"/>
              <a:cs typeface="Times New Roman" panose="02020603050405020304" pitchFamily="18" charset="0"/>
            </a:rPr>
            <a:t>Multiple this effort for dozens of applications</a:t>
          </a:r>
        </a:p>
      </dgm:t>
    </dgm:pt>
    <dgm:pt modelId="{888338CB-E83A-454C-AE05-B09AE2D6E7CC}" type="parTrans" cxnId="{6EF41A4F-7814-4746-8251-B18617A2E4D0}">
      <dgm:prSet/>
      <dgm:spPr/>
      <dgm:t>
        <a:bodyPr/>
        <a:lstStyle/>
        <a:p>
          <a:endParaRPr lang="en-IN"/>
        </a:p>
      </dgm:t>
    </dgm:pt>
    <dgm:pt modelId="{8D1C87AB-A0E4-4A50-92F2-B846FF4EE9F5}" type="sibTrans" cxnId="{6EF41A4F-7814-4746-8251-B18617A2E4D0}">
      <dgm:prSet/>
      <dgm:spPr/>
      <dgm:t>
        <a:bodyPr/>
        <a:lstStyle/>
        <a:p>
          <a:endParaRPr lang="en-IN"/>
        </a:p>
      </dgm:t>
    </dgm:pt>
    <dgm:pt modelId="{F85E6198-5CBC-4338-B545-C4B24AFD4B73}">
      <dgm:prSet phldrT="[Text]" custT="1"/>
      <dgm:spPr/>
      <dgm:t>
        <a:bodyPr/>
        <a:lstStyle/>
        <a:p>
          <a:r>
            <a:rPr lang="en-IN" sz="1800" dirty="0">
              <a:latin typeface="Gill Sans MT" panose="020B0502020104020203" pitchFamily="34" charset="0"/>
              <a:cs typeface="Times New Roman" panose="02020603050405020304" pitchFamily="18" charset="0"/>
            </a:rPr>
            <a:t>Need team of experts to develop,install,configure  and run</a:t>
          </a:r>
        </a:p>
      </dgm:t>
    </dgm:pt>
    <dgm:pt modelId="{651ADF40-26C3-41B4-98C2-9DF157C3BF50}" type="sibTrans" cxnId="{DB8E8FCB-5631-4042-AC72-0385381AAE54}">
      <dgm:prSet/>
      <dgm:spPr/>
      <dgm:t>
        <a:bodyPr/>
        <a:lstStyle/>
        <a:p>
          <a:endParaRPr lang="en-IN"/>
        </a:p>
      </dgm:t>
    </dgm:pt>
    <dgm:pt modelId="{A14F3274-8751-490F-BB58-B9FE4F464BD0}" type="parTrans" cxnId="{DB8E8FCB-5631-4042-AC72-0385381AAE54}">
      <dgm:prSet/>
      <dgm:spPr/>
      <dgm:t>
        <a:bodyPr/>
        <a:lstStyle/>
        <a:p>
          <a:endParaRPr lang="en-IN"/>
        </a:p>
      </dgm:t>
    </dgm:pt>
    <dgm:pt modelId="{3900AD00-A7D3-4AB3-BA8E-FA77DAE9C25C}">
      <dgm:prSet phldrT="[Text]" custT="1"/>
      <dgm:spPr/>
      <dgm:t>
        <a:bodyPr/>
        <a:lstStyle/>
        <a:p>
          <a:r>
            <a:rPr lang="en-IN" sz="1800" dirty="0">
              <a:latin typeface="Gill Sans MT" panose="020B0502020104020203" pitchFamily="34" charset="0"/>
              <a:cs typeface="Times New Roman" panose="02020603050405020304" pitchFamily="18" charset="0"/>
            </a:rPr>
            <a:t>High cost and maintenance</a:t>
          </a:r>
        </a:p>
      </dgm:t>
    </dgm:pt>
    <dgm:pt modelId="{7B209D8C-3663-4230-9713-31B066C0453B}" type="parTrans" cxnId="{AE47C127-A7A2-4523-AAFB-8BC83E9EB2FC}">
      <dgm:prSet/>
      <dgm:spPr/>
      <dgm:t>
        <a:bodyPr/>
        <a:lstStyle/>
        <a:p>
          <a:endParaRPr lang="en-IN"/>
        </a:p>
      </dgm:t>
    </dgm:pt>
    <dgm:pt modelId="{7F1BAC2E-86C3-4D11-8BE2-B1632B8C6AFC}" type="sibTrans" cxnId="{AE47C127-A7A2-4523-AAFB-8BC83E9EB2FC}">
      <dgm:prSet/>
      <dgm:spPr/>
      <dgm:t>
        <a:bodyPr/>
        <a:lstStyle/>
        <a:p>
          <a:endParaRPr lang="en-IN"/>
        </a:p>
      </dgm:t>
    </dgm:pt>
    <dgm:pt modelId="{2AAD401D-662B-4F40-A4A2-09122865F4A0}">
      <dgm:prSet phldrT="[Text]" custT="1"/>
      <dgm:spPr/>
      <dgm:t>
        <a:bodyPr/>
        <a:lstStyle/>
        <a:p>
          <a:r>
            <a:rPr lang="en-IN" sz="1800" dirty="0">
              <a:latin typeface="Gill Sans MT" panose="020B0502020104020203" pitchFamily="34" charset="0"/>
              <a:cs typeface="Times New Roman" panose="02020603050405020304" pitchFamily="18" charset="0"/>
            </a:rPr>
            <a:t>To complete the setup it takes around couple of months</a:t>
          </a:r>
        </a:p>
      </dgm:t>
    </dgm:pt>
    <dgm:pt modelId="{3D3493CB-5035-41D2-ABE3-A2903212527D}" type="parTrans" cxnId="{80373B73-435E-4A96-A7BC-917FF32BCD33}">
      <dgm:prSet/>
      <dgm:spPr/>
      <dgm:t>
        <a:bodyPr/>
        <a:lstStyle/>
        <a:p>
          <a:endParaRPr lang="en-IN"/>
        </a:p>
      </dgm:t>
    </dgm:pt>
    <dgm:pt modelId="{C0A90E56-AE4A-45A5-B216-7C33D6DCB3E3}" type="sibTrans" cxnId="{80373B73-435E-4A96-A7BC-917FF32BCD33}">
      <dgm:prSet/>
      <dgm:spPr/>
      <dgm:t>
        <a:bodyPr/>
        <a:lstStyle/>
        <a:p>
          <a:endParaRPr lang="en-IN"/>
        </a:p>
      </dgm:t>
    </dgm:pt>
    <dgm:pt modelId="{91D928A1-4463-47DB-8958-184F2F7267C6}" type="pres">
      <dgm:prSet presAssocID="{05E2BB01-0E01-4A68-8D5E-B951087405FC}" presName="linear" presStyleCnt="0">
        <dgm:presLayoutVars>
          <dgm:dir/>
          <dgm:animLvl val="lvl"/>
          <dgm:resizeHandles val="exact"/>
        </dgm:presLayoutVars>
      </dgm:prSet>
      <dgm:spPr/>
    </dgm:pt>
    <dgm:pt modelId="{58F5EC96-658F-44BD-95C2-09E09ED35532}" type="pres">
      <dgm:prSet presAssocID="{75448101-AF02-44F3-BF60-2BABC05C7255}" presName="parentLin" presStyleCnt="0"/>
      <dgm:spPr/>
    </dgm:pt>
    <dgm:pt modelId="{051CCC99-87DE-4F66-A256-B61F8FFC0D02}" type="pres">
      <dgm:prSet presAssocID="{75448101-AF02-44F3-BF60-2BABC05C7255}" presName="parentLeftMargin" presStyleLbl="node1" presStyleIdx="0" presStyleCnt="5"/>
      <dgm:spPr/>
    </dgm:pt>
    <dgm:pt modelId="{7AB9CBAA-D610-48DD-9289-841CFFF6CC83}" type="pres">
      <dgm:prSet presAssocID="{75448101-AF02-44F3-BF60-2BABC05C7255}" presName="parentText" presStyleLbl="node1" presStyleIdx="0" presStyleCnt="5" custScaleY="254605">
        <dgm:presLayoutVars>
          <dgm:chMax val="0"/>
          <dgm:bulletEnabled val="1"/>
        </dgm:presLayoutVars>
      </dgm:prSet>
      <dgm:spPr/>
    </dgm:pt>
    <dgm:pt modelId="{6CCC0903-309D-42D8-8874-94F0F9777564}" type="pres">
      <dgm:prSet presAssocID="{75448101-AF02-44F3-BF60-2BABC05C7255}" presName="negativeSpace" presStyleCnt="0"/>
      <dgm:spPr/>
    </dgm:pt>
    <dgm:pt modelId="{345065EB-0599-43DF-A086-C164BD05810C}" type="pres">
      <dgm:prSet presAssocID="{75448101-AF02-44F3-BF60-2BABC05C7255}" presName="childText" presStyleLbl="conFgAcc1" presStyleIdx="0" presStyleCnt="5">
        <dgm:presLayoutVars>
          <dgm:bulletEnabled val="1"/>
        </dgm:presLayoutVars>
      </dgm:prSet>
      <dgm:spPr/>
    </dgm:pt>
    <dgm:pt modelId="{EE4DE9AE-864E-4EB2-9B84-986177A0DB30}" type="pres">
      <dgm:prSet presAssocID="{E18268CE-8D5C-4A47-ABAE-56336B392712}" presName="spaceBetweenRectangles" presStyleCnt="0"/>
      <dgm:spPr/>
    </dgm:pt>
    <dgm:pt modelId="{C79ABFC6-204E-4A22-9CCF-11D11268CDEF}" type="pres">
      <dgm:prSet presAssocID="{F85E6198-5CBC-4338-B545-C4B24AFD4B73}" presName="parentLin" presStyleCnt="0"/>
      <dgm:spPr/>
    </dgm:pt>
    <dgm:pt modelId="{5FF6BBA2-D675-45E1-95FE-5DA39D44C602}" type="pres">
      <dgm:prSet presAssocID="{F85E6198-5CBC-4338-B545-C4B24AFD4B73}" presName="parentLeftMargin" presStyleLbl="node1" presStyleIdx="0" presStyleCnt="5"/>
      <dgm:spPr/>
    </dgm:pt>
    <dgm:pt modelId="{B0D755F7-1146-469D-98F5-D659FDAE12C3}" type="pres">
      <dgm:prSet presAssocID="{F85E6198-5CBC-4338-B545-C4B24AFD4B73}" presName="parentText" presStyleLbl="node1" presStyleIdx="1" presStyleCnt="5" custScaleY="228161">
        <dgm:presLayoutVars>
          <dgm:chMax val="0"/>
          <dgm:bulletEnabled val="1"/>
        </dgm:presLayoutVars>
      </dgm:prSet>
      <dgm:spPr/>
    </dgm:pt>
    <dgm:pt modelId="{13F625AE-C560-49AA-8674-33C856E52608}" type="pres">
      <dgm:prSet presAssocID="{F85E6198-5CBC-4338-B545-C4B24AFD4B73}" presName="negativeSpace" presStyleCnt="0"/>
      <dgm:spPr/>
    </dgm:pt>
    <dgm:pt modelId="{28FCFA81-A6D5-4DA8-9DBC-7941B9282602}" type="pres">
      <dgm:prSet presAssocID="{F85E6198-5CBC-4338-B545-C4B24AFD4B73}" presName="childText" presStyleLbl="conFgAcc1" presStyleIdx="1" presStyleCnt="5">
        <dgm:presLayoutVars>
          <dgm:bulletEnabled val="1"/>
        </dgm:presLayoutVars>
      </dgm:prSet>
      <dgm:spPr/>
    </dgm:pt>
    <dgm:pt modelId="{B601BDEB-13AB-487F-ADDD-B1E9B5FC69C2}" type="pres">
      <dgm:prSet presAssocID="{651ADF40-26C3-41B4-98C2-9DF157C3BF50}" presName="spaceBetweenRectangles" presStyleCnt="0"/>
      <dgm:spPr/>
    </dgm:pt>
    <dgm:pt modelId="{0545C8C0-5D4C-48CD-BA26-8059EDA4C6C7}" type="pres">
      <dgm:prSet presAssocID="{63387E0C-DE55-4031-A6DB-654DAC8FDCE2}" presName="parentLin" presStyleCnt="0"/>
      <dgm:spPr/>
    </dgm:pt>
    <dgm:pt modelId="{B8C967C5-6284-4DA6-AF70-13D73D2407D4}" type="pres">
      <dgm:prSet presAssocID="{63387E0C-DE55-4031-A6DB-654DAC8FDCE2}" presName="parentLeftMargin" presStyleLbl="node1" presStyleIdx="1" presStyleCnt="5"/>
      <dgm:spPr/>
    </dgm:pt>
    <dgm:pt modelId="{3F42B70D-848F-49BF-AC3A-28CC6E15BBA4}" type="pres">
      <dgm:prSet presAssocID="{63387E0C-DE55-4031-A6DB-654DAC8FDCE2}" presName="parentText" presStyleLbl="node1" presStyleIdx="2" presStyleCnt="5" custScaleY="237049">
        <dgm:presLayoutVars>
          <dgm:chMax val="0"/>
          <dgm:bulletEnabled val="1"/>
        </dgm:presLayoutVars>
      </dgm:prSet>
      <dgm:spPr/>
    </dgm:pt>
    <dgm:pt modelId="{601C82F3-30B7-490B-853F-B14C462E1F3D}" type="pres">
      <dgm:prSet presAssocID="{63387E0C-DE55-4031-A6DB-654DAC8FDCE2}" presName="negativeSpace" presStyleCnt="0"/>
      <dgm:spPr/>
    </dgm:pt>
    <dgm:pt modelId="{3A9A697D-DAA5-4FBD-BA15-E9C63A257568}" type="pres">
      <dgm:prSet presAssocID="{63387E0C-DE55-4031-A6DB-654DAC8FDCE2}" presName="childText" presStyleLbl="conFgAcc1" presStyleIdx="2" presStyleCnt="5">
        <dgm:presLayoutVars>
          <dgm:bulletEnabled val="1"/>
        </dgm:presLayoutVars>
      </dgm:prSet>
      <dgm:spPr/>
    </dgm:pt>
    <dgm:pt modelId="{6D14D62E-D3C7-4D34-87A7-1F1E650B5B19}" type="pres">
      <dgm:prSet presAssocID="{8D1C87AB-A0E4-4A50-92F2-B846FF4EE9F5}" presName="spaceBetweenRectangles" presStyleCnt="0"/>
      <dgm:spPr/>
    </dgm:pt>
    <dgm:pt modelId="{721BA802-825A-44CB-80BA-86EF58AE0F8A}" type="pres">
      <dgm:prSet presAssocID="{3900AD00-A7D3-4AB3-BA8E-FA77DAE9C25C}" presName="parentLin" presStyleCnt="0"/>
      <dgm:spPr/>
    </dgm:pt>
    <dgm:pt modelId="{0F6C7EBE-2CBE-437B-867F-70A505D64752}" type="pres">
      <dgm:prSet presAssocID="{3900AD00-A7D3-4AB3-BA8E-FA77DAE9C25C}" presName="parentLeftMargin" presStyleLbl="node1" presStyleIdx="2" presStyleCnt="5"/>
      <dgm:spPr/>
    </dgm:pt>
    <dgm:pt modelId="{E7725886-23ED-47DF-A7DD-EE0106B15EA1}" type="pres">
      <dgm:prSet presAssocID="{3900AD00-A7D3-4AB3-BA8E-FA77DAE9C25C}" presName="parentText" presStyleLbl="node1" presStyleIdx="3" presStyleCnt="5" custScaleY="217853">
        <dgm:presLayoutVars>
          <dgm:chMax val="0"/>
          <dgm:bulletEnabled val="1"/>
        </dgm:presLayoutVars>
      </dgm:prSet>
      <dgm:spPr/>
    </dgm:pt>
    <dgm:pt modelId="{82DA4142-CF50-4871-A648-6588E61BD699}" type="pres">
      <dgm:prSet presAssocID="{3900AD00-A7D3-4AB3-BA8E-FA77DAE9C25C}" presName="negativeSpace" presStyleCnt="0"/>
      <dgm:spPr/>
    </dgm:pt>
    <dgm:pt modelId="{410E8860-B476-45A9-AA20-1E92D1617774}" type="pres">
      <dgm:prSet presAssocID="{3900AD00-A7D3-4AB3-BA8E-FA77DAE9C25C}" presName="childText" presStyleLbl="conFgAcc1" presStyleIdx="3" presStyleCnt="5">
        <dgm:presLayoutVars>
          <dgm:bulletEnabled val="1"/>
        </dgm:presLayoutVars>
      </dgm:prSet>
      <dgm:spPr/>
    </dgm:pt>
    <dgm:pt modelId="{9AF9B03F-B163-4258-AD8D-A086EFE87E68}" type="pres">
      <dgm:prSet presAssocID="{7F1BAC2E-86C3-4D11-8BE2-B1632B8C6AFC}" presName="spaceBetweenRectangles" presStyleCnt="0"/>
      <dgm:spPr/>
    </dgm:pt>
    <dgm:pt modelId="{DD944347-2A33-4E00-8990-B6A636A8C9A6}" type="pres">
      <dgm:prSet presAssocID="{2AAD401D-662B-4F40-A4A2-09122865F4A0}" presName="parentLin" presStyleCnt="0"/>
      <dgm:spPr/>
    </dgm:pt>
    <dgm:pt modelId="{CA99402B-9876-4967-96ED-A15EDADD0BAE}" type="pres">
      <dgm:prSet presAssocID="{2AAD401D-662B-4F40-A4A2-09122865F4A0}" presName="parentLeftMargin" presStyleLbl="node1" presStyleIdx="3" presStyleCnt="5"/>
      <dgm:spPr/>
    </dgm:pt>
    <dgm:pt modelId="{3436E81C-BF59-4D10-BC80-34DC811F1053}" type="pres">
      <dgm:prSet presAssocID="{2AAD401D-662B-4F40-A4A2-09122865F4A0}" presName="parentText" presStyleLbl="node1" presStyleIdx="4" presStyleCnt="5" custScaleY="230371">
        <dgm:presLayoutVars>
          <dgm:chMax val="0"/>
          <dgm:bulletEnabled val="1"/>
        </dgm:presLayoutVars>
      </dgm:prSet>
      <dgm:spPr/>
    </dgm:pt>
    <dgm:pt modelId="{DCA78CD4-5078-4D89-8BEA-107650062231}" type="pres">
      <dgm:prSet presAssocID="{2AAD401D-662B-4F40-A4A2-09122865F4A0}" presName="negativeSpace" presStyleCnt="0"/>
      <dgm:spPr/>
    </dgm:pt>
    <dgm:pt modelId="{9AB846DC-8477-4ABB-986E-484F58BBDF19}" type="pres">
      <dgm:prSet presAssocID="{2AAD401D-662B-4F40-A4A2-09122865F4A0}" presName="childText" presStyleLbl="conFgAcc1" presStyleIdx="4" presStyleCnt="5">
        <dgm:presLayoutVars>
          <dgm:bulletEnabled val="1"/>
        </dgm:presLayoutVars>
      </dgm:prSet>
      <dgm:spPr/>
    </dgm:pt>
  </dgm:ptLst>
  <dgm:cxnLst>
    <dgm:cxn modelId="{D5C79008-6B86-4CF4-B1F6-6079CA2E28CA}" type="presOf" srcId="{2AAD401D-662B-4F40-A4A2-09122865F4A0}" destId="{CA99402B-9876-4967-96ED-A15EDADD0BAE}" srcOrd="0" destOrd="0" presId="urn:microsoft.com/office/officeart/2005/8/layout/list1"/>
    <dgm:cxn modelId="{AE47C127-A7A2-4523-AAFB-8BC83E9EB2FC}" srcId="{05E2BB01-0E01-4A68-8D5E-B951087405FC}" destId="{3900AD00-A7D3-4AB3-BA8E-FA77DAE9C25C}" srcOrd="3" destOrd="0" parTransId="{7B209D8C-3663-4230-9713-31B066C0453B}" sibTransId="{7F1BAC2E-86C3-4D11-8BE2-B1632B8C6AFC}"/>
    <dgm:cxn modelId="{FB8E3A30-224E-4A7E-A63B-8B45B71238C5}" type="presOf" srcId="{2AAD401D-662B-4F40-A4A2-09122865F4A0}" destId="{3436E81C-BF59-4D10-BC80-34DC811F1053}" srcOrd="1" destOrd="0" presId="urn:microsoft.com/office/officeart/2005/8/layout/list1"/>
    <dgm:cxn modelId="{3EB9B047-D6E6-43AA-86F2-DAFEA87586F4}" type="presOf" srcId="{F85E6198-5CBC-4338-B545-C4B24AFD4B73}" destId="{B0D755F7-1146-469D-98F5-D659FDAE12C3}" srcOrd="1" destOrd="0" presId="urn:microsoft.com/office/officeart/2005/8/layout/list1"/>
    <dgm:cxn modelId="{6EF41A4F-7814-4746-8251-B18617A2E4D0}" srcId="{05E2BB01-0E01-4A68-8D5E-B951087405FC}" destId="{63387E0C-DE55-4031-A6DB-654DAC8FDCE2}" srcOrd="2" destOrd="0" parTransId="{888338CB-E83A-454C-AE05-B09AE2D6E7CC}" sibTransId="{8D1C87AB-A0E4-4A50-92F2-B846FF4EE9F5}"/>
    <dgm:cxn modelId="{80373B73-435E-4A96-A7BC-917FF32BCD33}" srcId="{05E2BB01-0E01-4A68-8D5E-B951087405FC}" destId="{2AAD401D-662B-4F40-A4A2-09122865F4A0}" srcOrd="4" destOrd="0" parTransId="{3D3493CB-5035-41D2-ABE3-A2903212527D}" sibTransId="{C0A90E56-AE4A-45A5-B216-7C33D6DCB3E3}"/>
    <dgm:cxn modelId="{D8C17488-5B75-46A1-906D-966471172519}" type="presOf" srcId="{05E2BB01-0E01-4A68-8D5E-B951087405FC}" destId="{91D928A1-4463-47DB-8958-184F2F7267C6}" srcOrd="0" destOrd="0" presId="urn:microsoft.com/office/officeart/2005/8/layout/list1"/>
    <dgm:cxn modelId="{F6278699-88F8-42B4-BC28-DBED8BD17796}" type="presOf" srcId="{F85E6198-5CBC-4338-B545-C4B24AFD4B73}" destId="{5FF6BBA2-D675-45E1-95FE-5DA39D44C602}" srcOrd="0" destOrd="0" presId="urn:microsoft.com/office/officeart/2005/8/layout/list1"/>
    <dgm:cxn modelId="{5A7292C1-343F-490E-9450-7F1CFCC12546}" type="presOf" srcId="{3900AD00-A7D3-4AB3-BA8E-FA77DAE9C25C}" destId="{0F6C7EBE-2CBE-437B-867F-70A505D64752}" srcOrd="0" destOrd="0" presId="urn:microsoft.com/office/officeart/2005/8/layout/list1"/>
    <dgm:cxn modelId="{9B02B1C8-A1DF-4EE1-B89A-24F0D590EE55}" type="presOf" srcId="{63387E0C-DE55-4031-A6DB-654DAC8FDCE2}" destId="{3F42B70D-848F-49BF-AC3A-28CC6E15BBA4}" srcOrd="1" destOrd="0" presId="urn:microsoft.com/office/officeart/2005/8/layout/list1"/>
    <dgm:cxn modelId="{DB8E8FCB-5631-4042-AC72-0385381AAE54}" srcId="{05E2BB01-0E01-4A68-8D5E-B951087405FC}" destId="{F85E6198-5CBC-4338-B545-C4B24AFD4B73}" srcOrd="1" destOrd="0" parTransId="{A14F3274-8751-490F-BB58-B9FE4F464BD0}" sibTransId="{651ADF40-26C3-41B4-98C2-9DF157C3BF50}"/>
    <dgm:cxn modelId="{356409CF-7EA0-4B83-93A4-7B828E03675A}" type="presOf" srcId="{3900AD00-A7D3-4AB3-BA8E-FA77DAE9C25C}" destId="{E7725886-23ED-47DF-A7DD-EE0106B15EA1}" srcOrd="1" destOrd="0" presId="urn:microsoft.com/office/officeart/2005/8/layout/list1"/>
    <dgm:cxn modelId="{0F86FDD1-9605-40C0-98F3-D9982066FB76}" type="presOf" srcId="{75448101-AF02-44F3-BF60-2BABC05C7255}" destId="{7AB9CBAA-D610-48DD-9289-841CFFF6CC83}" srcOrd="1" destOrd="0" presId="urn:microsoft.com/office/officeart/2005/8/layout/list1"/>
    <dgm:cxn modelId="{3987F6D9-5A78-4D6F-8862-B24606B25EE5}" srcId="{05E2BB01-0E01-4A68-8D5E-B951087405FC}" destId="{75448101-AF02-44F3-BF60-2BABC05C7255}" srcOrd="0" destOrd="0" parTransId="{EA647A89-6B1F-447D-9AD7-02D0EA23880A}" sibTransId="{E18268CE-8D5C-4A47-ABAE-56336B392712}"/>
    <dgm:cxn modelId="{0E0E5DF9-D6E3-4B4C-8D9C-CAFD0EDCF983}" type="presOf" srcId="{75448101-AF02-44F3-BF60-2BABC05C7255}" destId="{051CCC99-87DE-4F66-A256-B61F8FFC0D02}" srcOrd="0" destOrd="0" presId="urn:microsoft.com/office/officeart/2005/8/layout/list1"/>
    <dgm:cxn modelId="{A524A9F9-B0E4-45C0-B041-945FC668A681}" type="presOf" srcId="{63387E0C-DE55-4031-A6DB-654DAC8FDCE2}" destId="{B8C967C5-6284-4DA6-AF70-13D73D2407D4}" srcOrd="0" destOrd="0" presId="urn:microsoft.com/office/officeart/2005/8/layout/list1"/>
    <dgm:cxn modelId="{3312C0E5-5A97-49F4-9108-42795AD601BE}" type="presParOf" srcId="{91D928A1-4463-47DB-8958-184F2F7267C6}" destId="{58F5EC96-658F-44BD-95C2-09E09ED35532}" srcOrd="0" destOrd="0" presId="urn:microsoft.com/office/officeart/2005/8/layout/list1"/>
    <dgm:cxn modelId="{56C9148B-1CCB-40F5-A6C0-CCE0ADACC61E}" type="presParOf" srcId="{58F5EC96-658F-44BD-95C2-09E09ED35532}" destId="{051CCC99-87DE-4F66-A256-B61F8FFC0D02}" srcOrd="0" destOrd="0" presId="urn:microsoft.com/office/officeart/2005/8/layout/list1"/>
    <dgm:cxn modelId="{B56A0D18-9DC3-4327-9365-5B56ED7CF133}" type="presParOf" srcId="{58F5EC96-658F-44BD-95C2-09E09ED35532}" destId="{7AB9CBAA-D610-48DD-9289-841CFFF6CC83}" srcOrd="1" destOrd="0" presId="urn:microsoft.com/office/officeart/2005/8/layout/list1"/>
    <dgm:cxn modelId="{ACB67803-FE77-400B-8CBE-C69D587ABEC2}" type="presParOf" srcId="{91D928A1-4463-47DB-8958-184F2F7267C6}" destId="{6CCC0903-309D-42D8-8874-94F0F9777564}" srcOrd="1" destOrd="0" presId="urn:microsoft.com/office/officeart/2005/8/layout/list1"/>
    <dgm:cxn modelId="{2B0D82EF-0F45-4C5E-8AE8-19E82CDA1395}" type="presParOf" srcId="{91D928A1-4463-47DB-8958-184F2F7267C6}" destId="{345065EB-0599-43DF-A086-C164BD05810C}" srcOrd="2" destOrd="0" presId="urn:microsoft.com/office/officeart/2005/8/layout/list1"/>
    <dgm:cxn modelId="{A8F283B6-15BE-4ED8-A28C-02662CAEA882}" type="presParOf" srcId="{91D928A1-4463-47DB-8958-184F2F7267C6}" destId="{EE4DE9AE-864E-4EB2-9B84-986177A0DB30}" srcOrd="3" destOrd="0" presId="urn:microsoft.com/office/officeart/2005/8/layout/list1"/>
    <dgm:cxn modelId="{D7150450-B078-4AE8-8526-C87B3FD13F19}" type="presParOf" srcId="{91D928A1-4463-47DB-8958-184F2F7267C6}" destId="{C79ABFC6-204E-4A22-9CCF-11D11268CDEF}" srcOrd="4" destOrd="0" presId="urn:microsoft.com/office/officeart/2005/8/layout/list1"/>
    <dgm:cxn modelId="{A8C49192-A4CC-482E-A05B-320CA700F77B}" type="presParOf" srcId="{C79ABFC6-204E-4A22-9CCF-11D11268CDEF}" destId="{5FF6BBA2-D675-45E1-95FE-5DA39D44C602}" srcOrd="0" destOrd="0" presId="urn:microsoft.com/office/officeart/2005/8/layout/list1"/>
    <dgm:cxn modelId="{BD8568CF-269B-4F5C-B651-7ED30157BD2C}" type="presParOf" srcId="{C79ABFC6-204E-4A22-9CCF-11D11268CDEF}" destId="{B0D755F7-1146-469D-98F5-D659FDAE12C3}" srcOrd="1" destOrd="0" presId="urn:microsoft.com/office/officeart/2005/8/layout/list1"/>
    <dgm:cxn modelId="{2292BDA9-B77C-47F4-818A-08FEAE129F5B}" type="presParOf" srcId="{91D928A1-4463-47DB-8958-184F2F7267C6}" destId="{13F625AE-C560-49AA-8674-33C856E52608}" srcOrd="5" destOrd="0" presId="urn:microsoft.com/office/officeart/2005/8/layout/list1"/>
    <dgm:cxn modelId="{DBEA009A-EC3F-4B69-B599-A3F77B7F0FEE}" type="presParOf" srcId="{91D928A1-4463-47DB-8958-184F2F7267C6}" destId="{28FCFA81-A6D5-4DA8-9DBC-7941B9282602}" srcOrd="6" destOrd="0" presId="urn:microsoft.com/office/officeart/2005/8/layout/list1"/>
    <dgm:cxn modelId="{B6352765-4C97-4A1C-9388-BED05BD9A0B0}" type="presParOf" srcId="{91D928A1-4463-47DB-8958-184F2F7267C6}" destId="{B601BDEB-13AB-487F-ADDD-B1E9B5FC69C2}" srcOrd="7" destOrd="0" presId="urn:microsoft.com/office/officeart/2005/8/layout/list1"/>
    <dgm:cxn modelId="{C043399A-EF92-452C-AB37-3A6167889FAC}" type="presParOf" srcId="{91D928A1-4463-47DB-8958-184F2F7267C6}" destId="{0545C8C0-5D4C-48CD-BA26-8059EDA4C6C7}" srcOrd="8" destOrd="0" presId="urn:microsoft.com/office/officeart/2005/8/layout/list1"/>
    <dgm:cxn modelId="{B25131D1-8242-4726-9844-5F474FE235EC}" type="presParOf" srcId="{0545C8C0-5D4C-48CD-BA26-8059EDA4C6C7}" destId="{B8C967C5-6284-4DA6-AF70-13D73D2407D4}" srcOrd="0" destOrd="0" presId="urn:microsoft.com/office/officeart/2005/8/layout/list1"/>
    <dgm:cxn modelId="{939833E9-F978-4FF1-A173-C01A9867241D}" type="presParOf" srcId="{0545C8C0-5D4C-48CD-BA26-8059EDA4C6C7}" destId="{3F42B70D-848F-49BF-AC3A-28CC6E15BBA4}" srcOrd="1" destOrd="0" presId="urn:microsoft.com/office/officeart/2005/8/layout/list1"/>
    <dgm:cxn modelId="{EF50AD0A-9E09-4F07-98ED-5605454FB49B}" type="presParOf" srcId="{91D928A1-4463-47DB-8958-184F2F7267C6}" destId="{601C82F3-30B7-490B-853F-B14C462E1F3D}" srcOrd="9" destOrd="0" presId="urn:microsoft.com/office/officeart/2005/8/layout/list1"/>
    <dgm:cxn modelId="{59E2CD3A-16BE-4430-9F0D-9CD1C5DAA2B3}" type="presParOf" srcId="{91D928A1-4463-47DB-8958-184F2F7267C6}" destId="{3A9A697D-DAA5-4FBD-BA15-E9C63A257568}" srcOrd="10" destOrd="0" presId="urn:microsoft.com/office/officeart/2005/8/layout/list1"/>
    <dgm:cxn modelId="{14445A5D-4C93-49BF-A51D-1D193CADDBB7}" type="presParOf" srcId="{91D928A1-4463-47DB-8958-184F2F7267C6}" destId="{6D14D62E-D3C7-4D34-87A7-1F1E650B5B19}" srcOrd="11" destOrd="0" presId="urn:microsoft.com/office/officeart/2005/8/layout/list1"/>
    <dgm:cxn modelId="{BE2C8EA5-DF1A-4655-8345-5CE8891B0A17}" type="presParOf" srcId="{91D928A1-4463-47DB-8958-184F2F7267C6}" destId="{721BA802-825A-44CB-80BA-86EF58AE0F8A}" srcOrd="12" destOrd="0" presId="urn:microsoft.com/office/officeart/2005/8/layout/list1"/>
    <dgm:cxn modelId="{7A31BE1B-2128-47F8-92C4-715F772D2203}" type="presParOf" srcId="{721BA802-825A-44CB-80BA-86EF58AE0F8A}" destId="{0F6C7EBE-2CBE-437B-867F-70A505D64752}" srcOrd="0" destOrd="0" presId="urn:microsoft.com/office/officeart/2005/8/layout/list1"/>
    <dgm:cxn modelId="{CFAF1F90-1A05-49E0-9963-A9F9AD29A8ED}" type="presParOf" srcId="{721BA802-825A-44CB-80BA-86EF58AE0F8A}" destId="{E7725886-23ED-47DF-A7DD-EE0106B15EA1}" srcOrd="1" destOrd="0" presId="urn:microsoft.com/office/officeart/2005/8/layout/list1"/>
    <dgm:cxn modelId="{80A1855B-ECFF-4DEA-849E-48D18332A468}" type="presParOf" srcId="{91D928A1-4463-47DB-8958-184F2F7267C6}" destId="{82DA4142-CF50-4871-A648-6588E61BD699}" srcOrd="13" destOrd="0" presId="urn:microsoft.com/office/officeart/2005/8/layout/list1"/>
    <dgm:cxn modelId="{74850551-6FF5-4B1E-A006-61088E1ED4D9}" type="presParOf" srcId="{91D928A1-4463-47DB-8958-184F2F7267C6}" destId="{410E8860-B476-45A9-AA20-1E92D1617774}" srcOrd="14" destOrd="0" presId="urn:microsoft.com/office/officeart/2005/8/layout/list1"/>
    <dgm:cxn modelId="{653432E1-0F6D-49D5-8204-AADFF2A40904}" type="presParOf" srcId="{91D928A1-4463-47DB-8958-184F2F7267C6}" destId="{9AF9B03F-B163-4258-AD8D-A086EFE87E68}" srcOrd="15" destOrd="0" presId="urn:microsoft.com/office/officeart/2005/8/layout/list1"/>
    <dgm:cxn modelId="{9EF32A07-E1E5-4B97-8F42-912BE073A19D}" type="presParOf" srcId="{91D928A1-4463-47DB-8958-184F2F7267C6}" destId="{DD944347-2A33-4E00-8990-B6A636A8C9A6}" srcOrd="16" destOrd="0" presId="urn:microsoft.com/office/officeart/2005/8/layout/list1"/>
    <dgm:cxn modelId="{1E7F22FB-27FA-401B-A516-F0BE198642CF}" type="presParOf" srcId="{DD944347-2A33-4E00-8990-B6A636A8C9A6}" destId="{CA99402B-9876-4967-96ED-A15EDADD0BAE}" srcOrd="0" destOrd="0" presId="urn:microsoft.com/office/officeart/2005/8/layout/list1"/>
    <dgm:cxn modelId="{EFB16522-D85D-487D-B412-0989F22BA7CB}" type="presParOf" srcId="{DD944347-2A33-4E00-8990-B6A636A8C9A6}" destId="{3436E81C-BF59-4D10-BC80-34DC811F1053}" srcOrd="1" destOrd="0" presId="urn:microsoft.com/office/officeart/2005/8/layout/list1"/>
    <dgm:cxn modelId="{BD9EA19A-9928-4B83-AC5F-178DBBB388D6}" type="presParOf" srcId="{91D928A1-4463-47DB-8958-184F2F7267C6}" destId="{DCA78CD4-5078-4D89-8BEA-107650062231}" srcOrd="17" destOrd="0" presId="urn:microsoft.com/office/officeart/2005/8/layout/list1"/>
    <dgm:cxn modelId="{57B2871A-03EC-4F67-A28D-ECA60DA166C8}" type="presParOf" srcId="{91D928A1-4463-47DB-8958-184F2F7267C6}" destId="{9AB846DC-8477-4ABB-986E-484F58BBDF19}" srcOrd="18" destOrd="0" presId="urn:microsoft.com/office/officeart/2005/8/layout/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79ECAF-ACF2-4D98-9C20-D72578095BBE}">
      <dsp:nvSpPr>
        <dsp:cNvPr id="0" name=""/>
        <dsp:cNvSpPr/>
      </dsp:nvSpPr>
      <dsp:spPr>
        <a:xfrm>
          <a:off x="69790" y="363222"/>
          <a:ext cx="1768358" cy="1414686"/>
        </a:xfrm>
        <a:prstGeom prst="rect">
          <a:avLst/>
        </a:prstGeom>
        <a:blipFill rotWithShape="1">
          <a:blip xmlns:r="http://schemas.openxmlformats.org/officeDocument/2006/relationships" r:embed="rId1"/>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8741218-076F-4C94-A31B-FCA22D4C5CF2}">
      <dsp:nvSpPr>
        <dsp:cNvPr id="0" name=""/>
        <dsp:cNvSpPr/>
      </dsp:nvSpPr>
      <dsp:spPr>
        <a:xfrm>
          <a:off x="167049" y="1821861"/>
          <a:ext cx="1573838" cy="495140"/>
        </a:xfrm>
        <a:prstGeom prst="wedgeRectCallout">
          <a:avLst>
            <a:gd name="adj1" fmla="val 20250"/>
            <a:gd name="adj2" fmla="val -607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IN" sz="1400" kern="1200" dirty="0"/>
            <a:t>On Premise(Your own car)</a:t>
          </a:r>
        </a:p>
      </dsp:txBody>
      <dsp:txXfrm>
        <a:off x="167049" y="1821861"/>
        <a:ext cx="1573838" cy="495140"/>
      </dsp:txXfrm>
    </dsp:sp>
    <dsp:sp modelId="{30D2C4A7-EF76-4F51-BB3C-F3739C6E4266}">
      <dsp:nvSpPr>
        <dsp:cNvPr id="0" name=""/>
        <dsp:cNvSpPr/>
      </dsp:nvSpPr>
      <dsp:spPr>
        <a:xfrm>
          <a:off x="1945647" y="387272"/>
          <a:ext cx="1768358" cy="1414686"/>
        </a:xfrm>
        <a:prstGeom prst="rect">
          <a:avLst/>
        </a:prstGeom>
        <a:blipFill rotWithShape="1">
          <a:blip xmlns:r="http://schemas.openxmlformats.org/officeDocument/2006/relationships" r:embed="rId2"/>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7F17576-19CF-4605-9424-C2B35321B952}">
      <dsp:nvSpPr>
        <dsp:cNvPr id="0" name=""/>
        <dsp:cNvSpPr/>
      </dsp:nvSpPr>
      <dsp:spPr>
        <a:xfrm>
          <a:off x="2101982" y="1823223"/>
          <a:ext cx="1573838" cy="495140"/>
        </a:xfrm>
        <a:prstGeom prst="wedgeRectCallout">
          <a:avLst>
            <a:gd name="adj1" fmla="val 20250"/>
            <a:gd name="adj2" fmla="val -607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IN" sz="1400" kern="1200" dirty="0"/>
            <a:t>IaaS(lending car)</a:t>
          </a:r>
        </a:p>
      </dsp:txBody>
      <dsp:txXfrm>
        <a:off x="2101982" y="1823223"/>
        <a:ext cx="1573838" cy="495140"/>
      </dsp:txXfrm>
    </dsp:sp>
    <dsp:sp modelId="{F2029780-3E5A-419F-AE0B-28ACBE0F74BD}">
      <dsp:nvSpPr>
        <dsp:cNvPr id="0" name=""/>
        <dsp:cNvSpPr/>
      </dsp:nvSpPr>
      <dsp:spPr>
        <a:xfrm>
          <a:off x="42350" y="2332466"/>
          <a:ext cx="1768358" cy="1414686"/>
        </a:xfrm>
        <a:prstGeom prst="rect">
          <a:avLst/>
        </a:prstGeom>
        <a:blipFill>
          <a:blip xmlns:r="http://schemas.openxmlformats.org/officeDocument/2006/relationships"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a:stretch>
            <a:fillRect t="-7000" b="-7000"/>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E697D43-0A1D-49F9-B3FE-EB10A8010D1E}">
      <dsp:nvSpPr>
        <dsp:cNvPr id="0" name=""/>
        <dsp:cNvSpPr/>
      </dsp:nvSpPr>
      <dsp:spPr>
        <a:xfrm>
          <a:off x="201502" y="3605684"/>
          <a:ext cx="1573838" cy="495140"/>
        </a:xfrm>
        <a:prstGeom prst="wedgeRectCallout">
          <a:avLst>
            <a:gd name="adj1" fmla="val 20250"/>
            <a:gd name="adj2" fmla="val -607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IN" sz="1400" kern="1200" dirty="0"/>
            <a:t>PaaS(getting cab)</a:t>
          </a:r>
        </a:p>
      </dsp:txBody>
      <dsp:txXfrm>
        <a:off x="201502" y="3605684"/>
        <a:ext cx="1573838" cy="495140"/>
      </dsp:txXfrm>
    </dsp:sp>
    <dsp:sp modelId="{FFD50462-C1D4-4A9B-9864-CAEFEF2946BE}">
      <dsp:nvSpPr>
        <dsp:cNvPr id="0" name=""/>
        <dsp:cNvSpPr/>
      </dsp:nvSpPr>
      <dsp:spPr>
        <a:xfrm>
          <a:off x="1987544" y="2332466"/>
          <a:ext cx="1671505" cy="1414686"/>
        </a:xfrm>
        <a:prstGeom prst="rect">
          <a:avLst/>
        </a:prstGeom>
        <a:blipFill>
          <a:blip xmlns:r="http://schemas.openxmlformats.org/officeDocument/2006/relationships"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a:stretch>
            <a:fillRect l="-6000" r="-6000"/>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35EF556-5626-405B-B8A4-FA786306BCDF}">
      <dsp:nvSpPr>
        <dsp:cNvPr id="0" name=""/>
        <dsp:cNvSpPr/>
      </dsp:nvSpPr>
      <dsp:spPr>
        <a:xfrm>
          <a:off x="2098269" y="3605684"/>
          <a:ext cx="1573838" cy="495140"/>
        </a:xfrm>
        <a:prstGeom prst="wedgeRectCallout">
          <a:avLst>
            <a:gd name="adj1" fmla="val 20250"/>
            <a:gd name="adj2" fmla="val -607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IN" sz="1400" kern="1200" dirty="0"/>
            <a:t>SaaS(hopping on bus)</a:t>
          </a:r>
        </a:p>
      </dsp:txBody>
      <dsp:txXfrm>
        <a:off x="2098269" y="3605684"/>
        <a:ext cx="1573838" cy="49514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45065EB-0599-43DF-A086-C164BD05810C}">
      <dsp:nvSpPr>
        <dsp:cNvPr id="0" name=""/>
        <dsp:cNvSpPr/>
      </dsp:nvSpPr>
      <dsp:spPr>
        <a:xfrm>
          <a:off x="0" y="554577"/>
          <a:ext cx="5845262" cy="201600"/>
        </a:xfrm>
        <a:prstGeom prst="rect">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AB9CBAA-D610-48DD-9289-841CFFF6CC83}">
      <dsp:nvSpPr>
        <dsp:cNvPr id="0" name=""/>
        <dsp:cNvSpPr/>
      </dsp:nvSpPr>
      <dsp:spPr>
        <a:xfrm>
          <a:off x="291977" y="71382"/>
          <a:ext cx="4087687" cy="601275"/>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4656" tIns="0" rIns="154656" bIns="0" numCol="1" spcCol="1270" anchor="ctr" anchorCtr="0">
          <a:noAutofit/>
        </a:bodyPr>
        <a:lstStyle/>
        <a:p>
          <a:pPr marL="0" lvl="0" indent="0" algn="l" defTabSz="800100">
            <a:lnSpc>
              <a:spcPct val="90000"/>
            </a:lnSpc>
            <a:spcBef>
              <a:spcPct val="0"/>
            </a:spcBef>
            <a:spcAft>
              <a:spcPct val="35000"/>
            </a:spcAft>
            <a:buNone/>
          </a:pPr>
          <a:r>
            <a:rPr lang="en-IN" sz="1800" kern="1200" dirty="0">
              <a:latin typeface="Gill Sans MT" panose="020B0502020104020203" pitchFamily="34" charset="0"/>
              <a:cs typeface="Times New Roman" panose="02020603050405020304" pitchFamily="18" charset="0"/>
            </a:rPr>
            <a:t>Procure hardware and software for hosting in datacentre</a:t>
          </a:r>
        </a:p>
      </dsp:txBody>
      <dsp:txXfrm>
        <a:off x="321329" y="100734"/>
        <a:ext cx="4028983" cy="542571"/>
      </dsp:txXfrm>
    </dsp:sp>
    <dsp:sp modelId="{28FCFA81-A6D5-4DA8-9DBC-7941B9282602}">
      <dsp:nvSpPr>
        <dsp:cNvPr id="0" name=""/>
        <dsp:cNvSpPr/>
      </dsp:nvSpPr>
      <dsp:spPr>
        <a:xfrm>
          <a:off x="0" y="1220122"/>
          <a:ext cx="5845262" cy="201600"/>
        </a:xfrm>
        <a:prstGeom prst="rect">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0D755F7-1146-469D-98F5-D659FDAE12C3}">
      <dsp:nvSpPr>
        <dsp:cNvPr id="0" name=""/>
        <dsp:cNvSpPr/>
      </dsp:nvSpPr>
      <dsp:spPr>
        <a:xfrm>
          <a:off x="291977" y="799377"/>
          <a:ext cx="4087687" cy="538825"/>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4656" tIns="0" rIns="154656" bIns="0" numCol="1" spcCol="1270" anchor="ctr" anchorCtr="0">
          <a:noAutofit/>
        </a:bodyPr>
        <a:lstStyle/>
        <a:p>
          <a:pPr marL="0" lvl="0" indent="0" algn="l" defTabSz="800100">
            <a:lnSpc>
              <a:spcPct val="90000"/>
            </a:lnSpc>
            <a:spcBef>
              <a:spcPct val="0"/>
            </a:spcBef>
            <a:spcAft>
              <a:spcPct val="35000"/>
            </a:spcAft>
            <a:buNone/>
          </a:pPr>
          <a:r>
            <a:rPr lang="en-IN" sz="1800" kern="1200" dirty="0">
              <a:latin typeface="Gill Sans MT" panose="020B0502020104020203" pitchFamily="34" charset="0"/>
              <a:cs typeface="Times New Roman" panose="02020603050405020304" pitchFamily="18" charset="0"/>
            </a:rPr>
            <a:t>Need team of experts to develop,install,configure  and run</a:t>
          </a:r>
        </a:p>
      </dsp:txBody>
      <dsp:txXfrm>
        <a:off x="318280" y="825680"/>
        <a:ext cx="4035081" cy="486219"/>
      </dsp:txXfrm>
    </dsp:sp>
    <dsp:sp modelId="{3A9A697D-DAA5-4FBD-BA15-E9C63A257568}">
      <dsp:nvSpPr>
        <dsp:cNvPr id="0" name=""/>
        <dsp:cNvSpPr/>
      </dsp:nvSpPr>
      <dsp:spPr>
        <a:xfrm>
          <a:off x="0" y="1906657"/>
          <a:ext cx="5845262" cy="201600"/>
        </a:xfrm>
        <a:prstGeom prst="rect">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F42B70D-848F-49BF-AC3A-28CC6E15BBA4}">
      <dsp:nvSpPr>
        <dsp:cNvPr id="0" name=""/>
        <dsp:cNvSpPr/>
      </dsp:nvSpPr>
      <dsp:spPr>
        <a:xfrm>
          <a:off x="291977" y="1464922"/>
          <a:ext cx="4087687" cy="559814"/>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4656" tIns="0" rIns="154656" bIns="0" numCol="1" spcCol="1270" anchor="ctr" anchorCtr="0">
          <a:noAutofit/>
        </a:bodyPr>
        <a:lstStyle/>
        <a:p>
          <a:pPr marL="0" lvl="0" indent="0" algn="l" defTabSz="800100">
            <a:lnSpc>
              <a:spcPct val="90000"/>
            </a:lnSpc>
            <a:spcBef>
              <a:spcPct val="0"/>
            </a:spcBef>
            <a:spcAft>
              <a:spcPct val="35000"/>
            </a:spcAft>
            <a:buNone/>
          </a:pPr>
          <a:r>
            <a:rPr lang="en-IN" sz="1800" kern="1200" dirty="0">
              <a:latin typeface="Gill Sans MT" panose="020B0502020104020203" pitchFamily="34" charset="0"/>
              <a:cs typeface="Times New Roman" panose="02020603050405020304" pitchFamily="18" charset="0"/>
            </a:rPr>
            <a:t>Multiple this effort for dozens of applications</a:t>
          </a:r>
        </a:p>
      </dsp:txBody>
      <dsp:txXfrm>
        <a:off x="319305" y="1492250"/>
        <a:ext cx="4033031" cy="505158"/>
      </dsp:txXfrm>
    </dsp:sp>
    <dsp:sp modelId="{410E8860-B476-45A9-AA20-1E92D1617774}">
      <dsp:nvSpPr>
        <dsp:cNvPr id="0" name=""/>
        <dsp:cNvSpPr/>
      </dsp:nvSpPr>
      <dsp:spPr>
        <a:xfrm>
          <a:off x="0" y="2547859"/>
          <a:ext cx="5845262" cy="201600"/>
        </a:xfrm>
        <a:prstGeom prst="rect">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7725886-23ED-47DF-A7DD-EE0106B15EA1}">
      <dsp:nvSpPr>
        <dsp:cNvPr id="0" name=""/>
        <dsp:cNvSpPr/>
      </dsp:nvSpPr>
      <dsp:spPr>
        <a:xfrm>
          <a:off x="291977" y="2151457"/>
          <a:ext cx="4087687" cy="514481"/>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4656" tIns="0" rIns="154656" bIns="0" numCol="1" spcCol="1270" anchor="ctr" anchorCtr="0">
          <a:noAutofit/>
        </a:bodyPr>
        <a:lstStyle/>
        <a:p>
          <a:pPr marL="0" lvl="0" indent="0" algn="l" defTabSz="800100">
            <a:lnSpc>
              <a:spcPct val="90000"/>
            </a:lnSpc>
            <a:spcBef>
              <a:spcPct val="0"/>
            </a:spcBef>
            <a:spcAft>
              <a:spcPct val="35000"/>
            </a:spcAft>
            <a:buNone/>
          </a:pPr>
          <a:r>
            <a:rPr lang="en-IN" sz="1800" kern="1200" dirty="0">
              <a:latin typeface="Gill Sans MT" panose="020B0502020104020203" pitchFamily="34" charset="0"/>
              <a:cs typeface="Times New Roman" panose="02020603050405020304" pitchFamily="18" charset="0"/>
            </a:rPr>
            <a:t>High cost and maintenance</a:t>
          </a:r>
        </a:p>
      </dsp:txBody>
      <dsp:txXfrm>
        <a:off x="317092" y="2176572"/>
        <a:ext cx="4037457" cy="464251"/>
      </dsp:txXfrm>
    </dsp:sp>
    <dsp:sp modelId="{9AB846DC-8477-4ABB-986E-484F58BBDF19}">
      <dsp:nvSpPr>
        <dsp:cNvPr id="0" name=""/>
        <dsp:cNvSpPr/>
      </dsp:nvSpPr>
      <dsp:spPr>
        <a:xfrm>
          <a:off x="0" y="3218623"/>
          <a:ext cx="5845262" cy="201600"/>
        </a:xfrm>
        <a:prstGeom prst="rect">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436E81C-BF59-4D10-BC80-34DC811F1053}">
      <dsp:nvSpPr>
        <dsp:cNvPr id="0" name=""/>
        <dsp:cNvSpPr/>
      </dsp:nvSpPr>
      <dsp:spPr>
        <a:xfrm>
          <a:off x="291977" y="2792659"/>
          <a:ext cx="4087687" cy="544044"/>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4656" tIns="0" rIns="154656" bIns="0" numCol="1" spcCol="1270" anchor="ctr" anchorCtr="0">
          <a:noAutofit/>
        </a:bodyPr>
        <a:lstStyle/>
        <a:p>
          <a:pPr marL="0" lvl="0" indent="0" algn="l" defTabSz="800100">
            <a:lnSpc>
              <a:spcPct val="90000"/>
            </a:lnSpc>
            <a:spcBef>
              <a:spcPct val="0"/>
            </a:spcBef>
            <a:spcAft>
              <a:spcPct val="35000"/>
            </a:spcAft>
            <a:buNone/>
          </a:pPr>
          <a:r>
            <a:rPr lang="en-IN" sz="1800" kern="1200" dirty="0">
              <a:latin typeface="Gill Sans MT" panose="020B0502020104020203" pitchFamily="34" charset="0"/>
              <a:cs typeface="Times New Roman" panose="02020603050405020304" pitchFamily="18" charset="0"/>
            </a:rPr>
            <a:t>To complete the setup it takes around couple of months</a:t>
          </a:r>
        </a:p>
      </dsp:txBody>
      <dsp:txXfrm>
        <a:off x="318535" y="2819217"/>
        <a:ext cx="4034571" cy="490928"/>
      </dsp:txXfrm>
    </dsp:sp>
  </dsp:spTree>
</dsp:drawing>
</file>

<file path=ppt/diagrams/layout1.xml><?xml version="1.0" encoding="utf-8"?>
<dgm:layoutDef xmlns:dgm="http://schemas.openxmlformats.org/drawingml/2006/diagram" xmlns:a="http://schemas.openxmlformats.org/drawingml/2006/main" uniqueId="urn:microsoft.com/office/officeart/2008/layout/BendingPictureCaptionList">
  <dgm:title val=""/>
  <dgm:desc val=""/>
  <dgm:catLst>
    <dgm:cat type="picture" pri="9000"/>
    <dgm:cat type="pictureconvert" pri="90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w" fact="1.11"/>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
        </dgm:alg>
        <dgm:shape xmlns:r="http://schemas.openxmlformats.org/officeDocument/2006/relationships" r:blip="">
          <dgm:adjLst/>
        </dgm:shape>
        <dgm:choose name="Name4">
          <dgm:if name="Name5" func="var" arg="dir" op="equ" val="norm">
            <dgm:constrLst>
              <dgm:constr type="l" for="ch" forName="rect1" refType="w" fact="0"/>
              <dgm:constr type="t" for="ch" forName="rect1" refType="h" fact="0"/>
              <dgm:constr type="w" for="ch" forName="rect1" refType="w"/>
              <dgm:constr type="h" for="ch" forName="rect1" refType="h" fact="0.8"/>
              <dgm:constr type="l" for="ch" forName="wedgeRectCallout1" refType="w" fact="0.09"/>
              <dgm:constr type="t" for="ch" forName="wedgeRectCallout1" refType="h" fact="0.72"/>
              <dgm:constr type="w" for="ch" forName="wedgeRectCallout1" refType="w" fact="0.89"/>
              <dgm:constr type="h" for="ch" forName="wedgeRectCallout1" refType="h" fact="0.28"/>
            </dgm:constrLst>
          </dgm:if>
          <dgm:else name="Name6">
            <dgm:constrLst>
              <dgm:constr type="l" for="ch" forName="rect1" refType="w" fact="0"/>
              <dgm:constr type="t" for="ch" forName="rect1" refType="h" fact="0"/>
              <dgm:constr type="w" for="ch" forName="rect1" refType="w"/>
              <dgm:constr type="h" for="ch" forName="rect1" refType="h" fact="0.8"/>
              <dgm:constr type="l" for="ch" forName="wedgeRectCallout1" refType="w" fact="0.02"/>
              <dgm:constr type="t" for="ch" forName="wedgeRectCallout1" refType="h" fact="0.72"/>
              <dgm:constr type="w" for="ch" forName="wedgeRectCallout1" refType="w" fact="0.89"/>
              <dgm:constr type="h" for="ch" forName="wedgeRectCallout1" refType="h" fact="0.28"/>
            </dgm:constrLst>
          </dgm:else>
        </dgm:choose>
        <dgm:layoutNode name="rect1" styleLbl="bgImgPlace1">
          <dgm:alg type="sp"/>
          <dgm:shape xmlns:r="http://schemas.openxmlformats.org/officeDocument/2006/relationships" type="rect" r:blip="" blipPhldr="1">
            <dgm:adjLst/>
          </dgm:shape>
          <dgm:presOf/>
        </dgm:layoutNode>
        <dgm:layoutNode name="wedgeRectCallout1" styleLbl="node1">
          <dgm:varLst>
            <dgm:bulletEnabled val="1"/>
          </dgm:varLst>
          <dgm:alg type="tx"/>
          <dgm:choose name="Name7">
            <dgm:if name="Name8" func="var" arg="dir" op="equ" val="norm">
              <dgm:shape xmlns:r="http://schemas.openxmlformats.org/officeDocument/2006/relationships" type="wedgeRectCallout" r:blip="">
                <dgm:adjLst>
                  <dgm:adj idx="1" val="0.2025"/>
                  <dgm:adj idx="2" val="-0.607"/>
                </dgm:adjLst>
              </dgm:shape>
            </dgm:if>
            <dgm:else name="Name9">
              <dgm:shape xmlns:r="http://schemas.openxmlformats.org/officeDocument/2006/relationships" type="wedgeRectCallout" r:blip="">
                <dgm:adjLst>
                  <dgm:adj idx="1" val="-0.2025"/>
                  <dgm:adj idx="2" val="-0.607"/>
                </dgm:adjLst>
              </dgm:shape>
            </dgm:else>
          </dgm:choos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E99D1E4-2B1A-4856-A938-0B5A8E49E6B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dirty="0"/>
          </a:p>
        </p:txBody>
      </p:sp>
      <p:sp>
        <p:nvSpPr>
          <p:cNvPr id="3" name="Date Placeholder 2">
            <a:extLst>
              <a:ext uri="{FF2B5EF4-FFF2-40B4-BE49-F238E27FC236}">
                <a16:creationId xmlns:a16="http://schemas.microsoft.com/office/drawing/2014/main" id="{0BD23C9E-0FFE-48E8-BE3A-111BCB12F95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3BC3FC2-35C3-4CD4-A485-A984DA543E0A}" type="datetimeFigureOut">
              <a:rPr lang="en-IN" smtClean="0"/>
              <a:pPr/>
              <a:t>07-12-2020</a:t>
            </a:fld>
            <a:endParaRPr lang="en-IN" dirty="0"/>
          </a:p>
        </p:txBody>
      </p:sp>
      <p:sp>
        <p:nvSpPr>
          <p:cNvPr id="4" name="Footer Placeholder 3">
            <a:extLst>
              <a:ext uri="{FF2B5EF4-FFF2-40B4-BE49-F238E27FC236}">
                <a16:creationId xmlns:a16="http://schemas.microsoft.com/office/drawing/2014/main" id="{75206E28-95E0-465F-913C-6E81D2E9FD0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dirty="0"/>
          </a:p>
        </p:txBody>
      </p:sp>
      <p:sp>
        <p:nvSpPr>
          <p:cNvPr id="5" name="Slide Number Placeholder 4">
            <a:extLst>
              <a:ext uri="{FF2B5EF4-FFF2-40B4-BE49-F238E27FC236}">
                <a16:creationId xmlns:a16="http://schemas.microsoft.com/office/drawing/2014/main" id="{9B2B9895-3C3E-4008-A7E7-E8854975C74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351B6EB-038D-477B-84C6-5204EB5DF193}" type="slidenum">
              <a:rPr lang="en-IN" smtClean="0"/>
              <a:pPr/>
              <a:t>‹#›</a:t>
            </a:fld>
            <a:endParaRPr lang="en-IN" dirty="0"/>
          </a:p>
        </p:txBody>
      </p:sp>
    </p:spTree>
    <p:extLst>
      <p:ext uri="{BB962C8B-B14F-4D97-AF65-F5344CB8AC3E}">
        <p14:creationId xmlns:p14="http://schemas.microsoft.com/office/powerpoint/2010/main" val="1777148327"/>
      </p:ext>
    </p:extLst>
  </p:cSld>
  <p:clrMap bg1="lt1" tx1="dk1" bg2="lt2" tx2="dk2" accent1="accent1" accent2="accent2" accent3="accent3" accent4="accent4" accent5="accent5" accent6="accent6" hlink="hlink" folHlink="folHlink"/>
  <p:hf sldNum="0"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B8D16F-959E-4C46-9EB6-ECD3655EE255}" type="datetimeFigureOut">
              <a:rPr lang="en-IN" smtClean="0"/>
              <a:pPr/>
              <a:t>07-12-2020</a:t>
            </a:fld>
            <a:endParaRPr lang="en-IN"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E61A6CD-1FB1-4919-9A9E-CDB63D472AA7}" type="slidenum">
              <a:rPr lang="en-IN" smtClean="0"/>
              <a:pPr/>
              <a:t>‹#›</a:t>
            </a:fld>
            <a:endParaRPr lang="en-IN" dirty="0"/>
          </a:p>
        </p:txBody>
      </p:sp>
    </p:spTree>
    <p:extLst>
      <p:ext uri="{BB962C8B-B14F-4D97-AF65-F5344CB8AC3E}">
        <p14:creationId xmlns:p14="http://schemas.microsoft.com/office/powerpoint/2010/main" val="2089608658"/>
      </p:ext>
    </p:extLst>
  </p:cSld>
  <p:clrMap bg1="lt1" tx1="dk1" bg2="lt2" tx2="dk2" accent1="accent1" accent2="accent2" accent3="accent3" accent4="accent4" accent5="accent5" accent6="accent6" hlink="hlink" folHlink="folHlink"/>
  <p:hf sldNum="0"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B61BEF0D-F0BB-DE4B-95CE-6DB70DBA9567}" type="datetimeFigureOut">
              <a:rPr lang="en-US" smtClean="0"/>
              <a:pPr/>
              <a:t>12/7/2020</a:t>
            </a:fld>
            <a:endParaRPr lang="en-US" dirty="0"/>
          </a:p>
        </p:txBody>
      </p:sp>
      <p:sp>
        <p:nvSpPr>
          <p:cNvPr id="5" name="Footer Placeholder 4"/>
          <p:cNvSpPr>
            <a:spLocks noGrp="1"/>
          </p:cNvSpPr>
          <p:nvPr>
            <p:ph type="ftr" sz="quarter" idx="11"/>
          </p:nvPr>
        </p:nvSpPr>
        <p:spPr>
          <a:xfrm>
            <a:off x="2692397" y="5037663"/>
            <a:ext cx="5214635" cy="279400"/>
          </a:xfrm>
        </p:spPr>
        <p:txBody>
          <a:bodyPr/>
          <a:lstStyle/>
          <a:p>
            <a:endParaRPr lang="en-US" dirty="0"/>
          </a:p>
        </p:txBody>
      </p:sp>
      <p:sp>
        <p:nvSpPr>
          <p:cNvPr id="6" name="Slide Number Placeholder 5"/>
          <p:cNvSpPr>
            <a:spLocks noGrp="1"/>
          </p:cNvSpPr>
          <p:nvPr>
            <p:ph type="sldNum" sz="quarter" idx="12"/>
          </p:nvPr>
        </p:nvSpPr>
        <p:spPr>
          <a:xfrm>
            <a:off x="8956900" y="5037663"/>
            <a:ext cx="551167" cy="279400"/>
          </a:xfrm>
        </p:spPr>
        <p:txBody>
          <a:bodyPr/>
          <a:lstStyle/>
          <a:p>
            <a:fld id="{D57F1E4F-1CFF-5643-939E-217C01CDF565}" type="slidenum">
              <a:rPr lang="en-US" smtClean="0"/>
              <a:pPr/>
              <a:t>‹#›</a:t>
            </a:fld>
            <a:endParaRPr lang="en-US" dirty="0"/>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10117674"/>
      </p:ext>
    </p:extLst>
  </p:cSld>
  <p:clrMapOvr>
    <a:masterClrMapping/>
  </p:clrMapOvr>
  <p:transition spd="slow">
    <p:wip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12/7/2020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2679298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12/7/2020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1706518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12/7/2020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3862897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12/7/2020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82872921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12/7/2020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5952794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12/7/2020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3443389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12/7/2020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34156411"/>
      </p:ext>
    </p:extLst>
  </p:cSld>
  <p:clrMapOvr>
    <a:masterClrMapping/>
  </p:clrMapOvr>
  <p:transition spd="slow">
    <p:wip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12/7/2020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44309277"/>
      </p:ext>
    </p:extLst>
  </p:cSld>
  <p:clrMapOvr>
    <a:masterClrMapping/>
  </p:clrMapOvr>
  <p:transition spd="slow">
    <p:wip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sp>
        <p:nvSpPr>
          <p:cNvPr id="6" name="Text Placeholder 11"/>
          <p:cNvSpPr>
            <a:spLocks noGrp="1"/>
          </p:cNvSpPr>
          <p:nvPr>
            <p:ph type="body" sz="quarter" idx="10" hasCustomPrompt="1"/>
          </p:nvPr>
        </p:nvSpPr>
        <p:spPr>
          <a:xfrm>
            <a:off x="650532" y="4643694"/>
            <a:ext cx="4910667" cy="577849"/>
          </a:xfrm>
        </p:spPr>
        <p:txBody>
          <a:bodyPr>
            <a:normAutofit/>
          </a:bodyPr>
          <a:lstStyle>
            <a:lvl1pPr marL="0" indent="0" algn="l">
              <a:buNone/>
              <a:defRPr sz="2133" baseline="0"/>
            </a:lvl1pPr>
          </a:lstStyle>
          <a:p>
            <a:pPr lvl="0"/>
            <a:r>
              <a:rPr lang="en-US" dirty="0"/>
              <a:t>Click to edit Presenter, Team</a:t>
            </a:r>
          </a:p>
        </p:txBody>
      </p:sp>
      <p:sp>
        <p:nvSpPr>
          <p:cNvPr id="7" name="Text Placeholder 11"/>
          <p:cNvSpPr>
            <a:spLocks noGrp="1"/>
          </p:cNvSpPr>
          <p:nvPr>
            <p:ph type="body" sz="quarter" idx="11" hasCustomPrompt="1"/>
          </p:nvPr>
        </p:nvSpPr>
        <p:spPr>
          <a:xfrm>
            <a:off x="650532" y="5151695"/>
            <a:ext cx="4910667" cy="493184"/>
          </a:xfrm>
        </p:spPr>
        <p:txBody>
          <a:bodyPr>
            <a:normAutofit/>
          </a:bodyPr>
          <a:lstStyle>
            <a:lvl1pPr marL="0" indent="0" algn="l">
              <a:buNone/>
              <a:defRPr sz="2133" baseline="0">
                <a:solidFill>
                  <a:schemeClr val="accent6"/>
                </a:solidFill>
              </a:defRPr>
            </a:lvl1pPr>
          </a:lstStyle>
          <a:p>
            <a:pPr lvl="0"/>
            <a:r>
              <a:rPr lang="en-US" dirty="0"/>
              <a:t>Click to edit Date</a:t>
            </a:r>
          </a:p>
        </p:txBody>
      </p:sp>
      <p:sp>
        <p:nvSpPr>
          <p:cNvPr id="10" name="Text Placeholder 8"/>
          <p:cNvSpPr>
            <a:spLocks noGrp="1"/>
          </p:cNvSpPr>
          <p:nvPr>
            <p:ph type="body" sz="quarter" idx="12" hasCustomPrompt="1"/>
          </p:nvPr>
        </p:nvSpPr>
        <p:spPr>
          <a:xfrm>
            <a:off x="650532" y="1667429"/>
            <a:ext cx="9766651" cy="992716"/>
          </a:xfrm>
        </p:spPr>
        <p:txBody>
          <a:bodyPr>
            <a:noAutofit/>
          </a:bodyPr>
          <a:lstStyle>
            <a:lvl1pPr marL="0" indent="0" algn="l">
              <a:buNone/>
              <a:defRPr sz="5333" b="1" baseline="0"/>
            </a:lvl1pPr>
          </a:lstStyle>
          <a:p>
            <a:pPr lvl="0"/>
            <a:r>
              <a:rPr lang="en-US" dirty="0"/>
              <a:t>Click to edit Master title style</a:t>
            </a:r>
          </a:p>
        </p:txBody>
      </p:sp>
      <p:sp>
        <p:nvSpPr>
          <p:cNvPr id="12" name="Text Placeholder 11"/>
          <p:cNvSpPr>
            <a:spLocks noGrp="1"/>
          </p:cNvSpPr>
          <p:nvPr>
            <p:ph type="body" sz="quarter" idx="13"/>
          </p:nvPr>
        </p:nvSpPr>
        <p:spPr>
          <a:xfrm>
            <a:off x="650532" y="2667892"/>
            <a:ext cx="8055443" cy="650465"/>
          </a:xfrm>
        </p:spPr>
        <p:txBody>
          <a:bodyPr/>
          <a:lstStyle>
            <a:lvl1pPr marL="0" indent="0" algn="l">
              <a:buNone/>
              <a:defRPr/>
            </a:lvl1pPr>
          </a:lstStyle>
          <a:p>
            <a:pPr lvl="0"/>
            <a:r>
              <a:rPr lang="en-US"/>
              <a:t>Click to edit Master text styles</a:t>
            </a:r>
          </a:p>
        </p:txBody>
      </p:sp>
      <p:sp>
        <p:nvSpPr>
          <p:cNvPr id="13" name="TextBox 12"/>
          <p:cNvSpPr txBox="1"/>
          <p:nvPr userDrawn="1"/>
        </p:nvSpPr>
        <p:spPr>
          <a:xfrm>
            <a:off x="652200" y="6521788"/>
            <a:ext cx="4037032" cy="143565"/>
          </a:xfrm>
          <a:prstGeom prst="rect">
            <a:avLst/>
          </a:prstGeom>
          <a:noFill/>
        </p:spPr>
        <p:txBody>
          <a:bodyPr wrap="square" lIns="0" tIns="0" rIns="0" bIns="0" rtlCol="0">
            <a:spAutoFit/>
          </a:bodyPr>
          <a:lstStyle/>
          <a:p>
            <a:r>
              <a:rPr lang="en-US" sz="933" dirty="0">
                <a:solidFill>
                  <a:schemeClr val="accent6">
                    <a:lumMod val="60000"/>
                    <a:lumOff val="40000"/>
                  </a:schemeClr>
                </a:solidFill>
              </a:rPr>
              <a:t>© 2016, Amazon Web Services, Inc. or its Affiliates. All rights reserved.</a:t>
            </a:r>
          </a:p>
        </p:txBody>
      </p:sp>
    </p:spTree>
    <p:extLst>
      <p:ext uri="{BB962C8B-B14F-4D97-AF65-F5344CB8AC3E}">
        <p14:creationId xmlns:p14="http://schemas.microsoft.com/office/powerpoint/2010/main" val="2628304875"/>
      </p:ext>
    </p:extLst>
  </p:cSld>
  <p:clrMapOvr>
    <a:masterClrMapping/>
  </p:clrMapOvr>
  <p:transition spd="slow">
    <p:wip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12/7/2020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829643815"/>
      </p:ext>
    </p:extLst>
  </p:cSld>
  <p:clrMapOvr>
    <a:masterClrMapping/>
  </p:clrMapOvr>
  <p:transition spd="slow">
    <p:wip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12/7/2020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62489866"/>
      </p:ext>
    </p:extLst>
  </p:cSld>
  <p:clrMapOvr>
    <a:masterClrMapping/>
  </p:clrMapOvr>
  <p:transition spd="slow">
    <p:wip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12/7/2020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03328528"/>
      </p:ext>
    </p:extLst>
  </p:cSld>
  <p:clrMapOvr>
    <a:masterClrMapping/>
  </p:clrMapOvr>
  <p:transition spd="slow">
    <p:wip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12/7/2020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6911612"/>
      </p:ext>
    </p:extLst>
  </p:cSld>
  <p:clrMapOvr>
    <a:masterClrMapping/>
  </p:clrMapOvr>
  <p:transition spd="slow">
    <p:wip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12/7/2020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50147972"/>
      </p:ext>
    </p:extLst>
  </p:cSld>
  <p:clrMapOvr>
    <a:masterClrMapping/>
  </p:clrMapOvr>
  <p:transition spd="slow">
    <p:wip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12/7/2020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040378052"/>
      </p:ext>
    </p:extLst>
  </p:cSld>
  <p:clrMapOvr>
    <a:masterClrMapping/>
  </p:clrMapOvr>
  <p:transition spd="slow">
    <p:wip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12/7/2020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61148794"/>
      </p:ext>
    </p:extLst>
  </p:cSld>
  <p:clrMapOvr>
    <a:masterClrMapping/>
  </p:clrMapOvr>
  <p:transition spd="slow">
    <p:wip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12/7/2020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955524301"/>
      </p:ext>
    </p:extLst>
  </p:cSld>
  <p:clrMapOvr>
    <a:masterClrMapping/>
  </p:clrMapOvr>
  <p:transition spd="slow">
    <p:wip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1">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1">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smtClean="0"/>
              <a:pPr/>
              <a:t>12/7/2020</a:t>
            </a:fld>
            <a:endParaRPr lang="en-US" dirty="0"/>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649497167"/>
      </p:ext>
    </p:extLst>
  </p:cSld>
  <p:clrMap bg1="lt1" tx1="dk1" bg2="lt2" tx2="dk2" accent1="accent1" accent2="accent2" accent3="accent3" accent4="accent4" accent5="accent5" accent6="accent6" hlink="hlink" folHlink="folHlink"/>
  <p:sldLayoutIdLst>
    <p:sldLayoutId id="2147483840" r:id="rId1"/>
    <p:sldLayoutId id="2147483841" r:id="rId2"/>
    <p:sldLayoutId id="2147483842" r:id="rId3"/>
    <p:sldLayoutId id="2147483843" r:id="rId4"/>
    <p:sldLayoutId id="2147483844" r:id="rId5"/>
    <p:sldLayoutId id="2147483845" r:id="rId6"/>
    <p:sldLayoutId id="2147483846" r:id="rId7"/>
    <p:sldLayoutId id="2147483847" r:id="rId8"/>
    <p:sldLayoutId id="2147483848" r:id="rId9"/>
    <p:sldLayoutId id="2147483849" r:id="rId10"/>
    <p:sldLayoutId id="2147483850" r:id="rId11"/>
    <p:sldLayoutId id="2147483851" r:id="rId12"/>
    <p:sldLayoutId id="2147483852" r:id="rId13"/>
    <p:sldLayoutId id="2147483853" r:id="rId14"/>
    <p:sldLayoutId id="2147483854" r:id="rId15"/>
    <p:sldLayoutId id="2147483855" r:id="rId16"/>
    <p:sldLayoutId id="2147483856" r:id="rId17"/>
    <p:sldLayoutId id="2147483857" r:id="rId18"/>
  </p:sldLayoutIdLst>
  <p:transition spd="slow">
    <p:wipe/>
  </p:transition>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7.png"/><Relationship Id="rId1" Type="http://schemas.openxmlformats.org/officeDocument/2006/relationships/slideLayout" Target="../slideLayouts/slideLayout18.xml"/><Relationship Id="rId5" Type="http://schemas.openxmlformats.org/officeDocument/2006/relationships/image" Target="../media/image23.png"/><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7.png"/><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7.png"/><Relationship Id="rId1" Type="http://schemas.openxmlformats.org/officeDocument/2006/relationships/slideLayout" Target="../slideLayouts/slideLayout18.xml"/><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7.png"/><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7.png"/><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7.png"/><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7.png"/><Relationship Id="rId1" Type="http://schemas.openxmlformats.org/officeDocument/2006/relationships/slideLayout" Target="../slideLayouts/slideLayout18.xml"/><Relationship Id="rId4" Type="http://schemas.openxmlformats.org/officeDocument/2006/relationships/image" Target="../media/image31.png"/></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7.png"/><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7.png"/><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7.png"/><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7.png"/><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7.png"/><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7.png"/><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7.png"/><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7.png"/><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7.png"/><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7.png"/><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7.png"/><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Layout" Target="../slideLayouts/slideLayout18.xml"/></Relationships>
</file>

<file path=ppt/slides/_rels/slide3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7.png"/><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7.png"/><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7.png"/><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7.png"/><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7.png"/><Relationship Id="rId1" Type="http://schemas.openxmlformats.org/officeDocument/2006/relationships/slideLayout" Target="../slideLayouts/slideLayout18.xml"/></Relationships>
</file>

<file path=ppt/slides/_rels/slide3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7.png"/><Relationship Id="rId1" Type="http://schemas.openxmlformats.org/officeDocument/2006/relationships/slideLayout" Target="../slideLayouts/slideLayout18.xml"/></Relationships>
</file>

<file path=ppt/slides/_rels/slide3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7.png"/><Relationship Id="rId1" Type="http://schemas.openxmlformats.org/officeDocument/2006/relationships/slideLayout" Target="../slideLayouts/slideLayout18.xml"/></Relationships>
</file>

<file path=ppt/slides/_rels/slide3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7.png"/><Relationship Id="rId1" Type="http://schemas.openxmlformats.org/officeDocument/2006/relationships/slideLayout" Target="../slideLayouts/slideLayout18.xml"/></Relationships>
</file>

<file path=ppt/slides/_rels/slide3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1.png"/><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0.png"/><Relationship Id="rId7" Type="http://schemas.openxmlformats.org/officeDocument/2006/relationships/diagramColors" Target="../diagrams/colors1.xml"/><Relationship Id="rId2" Type="http://schemas.openxmlformats.org/officeDocument/2006/relationships/image" Target="../media/image7.png"/><Relationship Id="rId1" Type="http://schemas.openxmlformats.org/officeDocument/2006/relationships/slideLayout" Target="../slideLayouts/slideLayout18.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4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2.png"/><Relationship Id="rId1" Type="http://schemas.openxmlformats.org/officeDocument/2006/relationships/slideLayout" Target="../slideLayouts/slideLayout18.xml"/></Relationships>
</file>

<file path=ppt/slides/_rels/slide4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18.xml"/><Relationship Id="rId5" Type="http://schemas.openxmlformats.org/officeDocument/2006/relationships/image" Target="../media/image56.png"/><Relationship Id="rId4" Type="http://schemas.openxmlformats.org/officeDocument/2006/relationships/image" Target="../media/image55.png"/></Relationships>
</file>

<file path=ppt/slides/_rels/slide4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7.png"/><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7.png"/><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16.png"/><Relationship Id="rId7" Type="http://schemas.openxmlformats.org/officeDocument/2006/relationships/diagramColors" Target="../diagrams/colors2.xml"/><Relationship Id="rId2" Type="http://schemas.openxmlformats.org/officeDocument/2006/relationships/image" Target="../media/image7.png"/><Relationship Id="rId1" Type="http://schemas.openxmlformats.org/officeDocument/2006/relationships/slideLayout" Target="../slideLayouts/slideLayout18.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7.png"/><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7.png"/><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8.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gradFill>
        <a:effectLst/>
      </p:bgPr>
    </p:bg>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F2CC6B8D-1CC6-4536-916D-4AC791BAD48D}"/>
              </a:ext>
            </a:extLst>
          </p:cNvPr>
          <p:cNvCxnSpPr>
            <a:cxnSpLocks/>
          </p:cNvCxnSpPr>
          <p:nvPr/>
        </p:nvCxnSpPr>
        <p:spPr>
          <a:xfrm>
            <a:off x="0" y="6065240"/>
            <a:ext cx="12192000" cy="0"/>
          </a:xfrm>
          <a:prstGeom prst="line">
            <a:avLst/>
          </a:prstGeom>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854C0B00-F1F9-470C-A99F-0CFAAFEBC3C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050011" y="6094363"/>
            <a:ext cx="1820411" cy="763637"/>
          </a:xfrm>
          <a:prstGeom prst="rect">
            <a:avLst/>
          </a:prstGeom>
        </p:spPr>
      </p:pic>
      <p:sp>
        <p:nvSpPr>
          <p:cNvPr id="8" name="Rectangle 7"/>
          <p:cNvSpPr/>
          <p:nvPr/>
        </p:nvSpPr>
        <p:spPr>
          <a:xfrm>
            <a:off x="2806459" y="1164567"/>
            <a:ext cx="7691887" cy="923330"/>
          </a:xfrm>
          <a:prstGeom prst="rect">
            <a:avLst/>
          </a:prstGeom>
        </p:spPr>
        <p:txBody>
          <a:bodyPr wrap="square">
            <a:spAutoFit/>
          </a:bodyPr>
          <a:lstStyle/>
          <a:p>
            <a:endParaRPr lang="en-IN" dirty="0"/>
          </a:p>
          <a:p>
            <a:endParaRPr lang="en-IN" dirty="0"/>
          </a:p>
          <a:p>
            <a:endParaRPr lang="en-IN" dirty="0"/>
          </a:p>
        </p:txBody>
      </p:sp>
      <p:sp>
        <p:nvSpPr>
          <p:cNvPr id="6" name="Text Placeholder 3">
            <a:extLst>
              <a:ext uri="{FF2B5EF4-FFF2-40B4-BE49-F238E27FC236}">
                <a16:creationId xmlns:a16="http://schemas.microsoft.com/office/drawing/2014/main" id="{7B2212C5-0F42-4AE9-8971-BDBA9649EC9D}"/>
              </a:ext>
            </a:extLst>
          </p:cNvPr>
          <p:cNvSpPr txBox="1">
            <a:spLocks/>
          </p:cNvSpPr>
          <p:nvPr/>
        </p:nvSpPr>
        <p:spPr>
          <a:xfrm>
            <a:off x="1971675" y="2087897"/>
            <a:ext cx="9358312" cy="1003096"/>
          </a:xfrm>
          <a:prstGeom prst="rect">
            <a:avLst/>
          </a:prstGeom>
          <a:effectLst>
            <a:outerShdw blurRad="152400" dist="317500" dir="5400000" sx="90000" sy="-19000" rotWithShape="0">
              <a:prstClr val="black">
                <a:alpha val="15000"/>
              </a:prstClr>
            </a:outerShdw>
          </a:effectLst>
        </p:spPr>
        <p:txBody>
          <a:bodyPr vert="horz" lIns="91440" tIns="45720" rIns="91440" bIns="45720" rtlCol="0">
            <a:noAutofit/>
          </a:bodyPr>
          <a:lstStyle>
            <a:lvl1pPr marL="0" indent="0" algn="l" defTabSz="457200" rtl="0" eaLnBrk="1" latinLnBrk="0" hangingPunct="1">
              <a:spcBef>
                <a:spcPts val="1000"/>
              </a:spcBef>
              <a:spcAft>
                <a:spcPts val="0"/>
              </a:spcAft>
              <a:buClr>
                <a:schemeClr val="accent1"/>
              </a:buClr>
              <a:buFont typeface="Wingdings 3" charset="2"/>
              <a:buNone/>
              <a:defRPr sz="5333" b="1" kern="1200" baseline="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en-US" sz="4800" b="0" dirty="0">
                <a:solidFill>
                  <a:schemeClr val="tx1"/>
                </a:solidFill>
                <a:latin typeface="Gill Sans MT" panose="020B0502020104020203" pitchFamily="34" charset="0"/>
              </a:rPr>
              <a:t>  INTRODUCTION TO CLOUD</a:t>
            </a:r>
          </a:p>
        </p:txBody>
      </p:sp>
      <p:sp>
        <p:nvSpPr>
          <p:cNvPr id="4" name="Rectangle 3"/>
          <p:cNvSpPr/>
          <p:nvPr/>
        </p:nvSpPr>
        <p:spPr>
          <a:xfrm>
            <a:off x="3886200" y="3120115"/>
            <a:ext cx="4000500" cy="400110"/>
          </a:xfrm>
          <a:prstGeom prst="rect">
            <a:avLst/>
          </a:prstGeom>
        </p:spPr>
        <p:txBody>
          <a:bodyPr wrap="square">
            <a:spAutoFit/>
          </a:bodyPr>
          <a:lstStyle/>
          <a:p>
            <a:r>
              <a:rPr lang="en-US" sz="2000" dirty="0">
                <a:solidFill>
                  <a:schemeClr val="tx1">
                    <a:lumMod val="85000"/>
                    <a:lumOff val="15000"/>
                  </a:schemeClr>
                </a:solidFill>
                <a:latin typeface="Gill Sans MT" panose="020B0502020104020203" pitchFamily="34" charset="0"/>
                <a:cs typeface="Times New Roman" panose="02020603050405020304" pitchFamily="18" charset="0"/>
              </a:rPr>
              <a:t>           BY DILEEP JALLIPALLI</a:t>
            </a:r>
          </a:p>
        </p:txBody>
      </p:sp>
    </p:spTree>
    <p:extLst>
      <p:ext uri="{BB962C8B-B14F-4D97-AF65-F5344CB8AC3E}">
        <p14:creationId xmlns:p14="http://schemas.microsoft.com/office/powerpoint/2010/main" val="2330222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854C0B00-F1F9-470C-A99F-0CFAAFEBC3C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148553" y="6094363"/>
            <a:ext cx="1927932" cy="763637"/>
          </a:xfrm>
          <a:prstGeom prst="rect">
            <a:avLst/>
          </a:prstGeom>
        </p:spPr>
      </p:pic>
      <p:pic>
        <p:nvPicPr>
          <p:cNvPr id="6" name="Picture 5"/>
          <p:cNvPicPr>
            <a:picLocks noChangeAspect="1"/>
          </p:cNvPicPr>
          <p:nvPr/>
        </p:nvPicPr>
        <p:blipFill>
          <a:blip r:embed="rId3"/>
          <a:stretch>
            <a:fillRect/>
          </a:stretch>
        </p:blipFill>
        <p:spPr>
          <a:xfrm>
            <a:off x="8203882" y="3169534"/>
            <a:ext cx="3629025" cy="3267075"/>
          </a:xfrm>
          <a:prstGeom prst="rect">
            <a:avLst/>
          </a:prstGeom>
        </p:spPr>
      </p:pic>
      <p:sp>
        <p:nvSpPr>
          <p:cNvPr id="7" name="Title 1">
            <a:extLst>
              <a:ext uri="{FF2B5EF4-FFF2-40B4-BE49-F238E27FC236}">
                <a16:creationId xmlns:a16="http://schemas.microsoft.com/office/drawing/2014/main" id="{1F730A7A-D5BD-414E-87BD-156B3A198E40}"/>
              </a:ext>
            </a:extLst>
          </p:cNvPr>
          <p:cNvSpPr txBox="1">
            <a:spLocks/>
          </p:cNvSpPr>
          <p:nvPr/>
        </p:nvSpPr>
        <p:spPr>
          <a:xfrm>
            <a:off x="3669070" y="135425"/>
            <a:ext cx="4327301" cy="714591"/>
          </a:xfrm>
          <a:prstGeom prst="rect">
            <a:avLst/>
          </a:prstGeom>
        </p:spPr>
        <p:txBody>
          <a:bodyPr anchor="ctr">
            <a:norm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sz="3200" dirty="0">
                <a:latin typeface="Gill Sans MT" panose="020B0502020104020203" pitchFamily="34" charset="0"/>
              </a:rPr>
              <a:t>          </a:t>
            </a:r>
            <a:r>
              <a:rPr lang="en-IN" sz="3200" dirty="0">
                <a:latin typeface="Gill Sans MT" panose="020B0502020104020203" pitchFamily="34" charset="0"/>
                <a:cs typeface="Times New Roman" panose="02020603050405020304" pitchFamily="18" charset="0"/>
              </a:rPr>
              <a:t>FLASHBACK</a:t>
            </a:r>
            <a:endParaRPr lang="en-IN" sz="3200" dirty="0">
              <a:solidFill>
                <a:schemeClr val="tx1"/>
              </a:solidFill>
              <a:latin typeface="Gill Sans MT" panose="020B0502020104020203" pitchFamily="34" charset="0"/>
              <a:cs typeface="Times New Roman" panose="02020603050405020304" pitchFamily="18" charset="0"/>
            </a:endParaRPr>
          </a:p>
        </p:txBody>
      </p:sp>
      <p:pic>
        <p:nvPicPr>
          <p:cNvPr id="8" name="Picture 7"/>
          <p:cNvPicPr>
            <a:picLocks noChangeAspect="1"/>
          </p:cNvPicPr>
          <p:nvPr/>
        </p:nvPicPr>
        <p:blipFill>
          <a:blip r:embed="rId4"/>
          <a:stretch>
            <a:fillRect/>
          </a:stretch>
        </p:blipFill>
        <p:spPr>
          <a:xfrm>
            <a:off x="1243011" y="1710884"/>
            <a:ext cx="6257925" cy="3438525"/>
          </a:xfrm>
          <a:prstGeom prst="rect">
            <a:avLst/>
          </a:prstGeom>
        </p:spPr>
      </p:pic>
      <p:pic>
        <p:nvPicPr>
          <p:cNvPr id="9" name="Picture 8"/>
          <p:cNvPicPr>
            <a:picLocks noChangeAspect="1"/>
          </p:cNvPicPr>
          <p:nvPr/>
        </p:nvPicPr>
        <p:blipFill>
          <a:blip r:embed="rId5"/>
          <a:stretch>
            <a:fillRect/>
          </a:stretch>
        </p:blipFill>
        <p:spPr>
          <a:xfrm>
            <a:off x="8203882" y="364242"/>
            <a:ext cx="3583306" cy="2693284"/>
          </a:xfrm>
          <a:prstGeom prst="rect">
            <a:avLst/>
          </a:prstGeom>
        </p:spPr>
      </p:pic>
      <p:sp>
        <p:nvSpPr>
          <p:cNvPr id="10" name="Rectangle 9"/>
          <p:cNvSpPr/>
          <p:nvPr/>
        </p:nvSpPr>
        <p:spPr>
          <a:xfrm>
            <a:off x="1243011" y="5459004"/>
            <a:ext cx="5179495" cy="338554"/>
          </a:xfrm>
          <a:prstGeom prst="rect">
            <a:avLst/>
          </a:prstGeom>
        </p:spPr>
        <p:txBody>
          <a:bodyPr wrap="none">
            <a:spAutoFit/>
          </a:bodyPr>
          <a:lstStyle/>
          <a:p>
            <a:r>
              <a:rPr lang="en-US" sz="1600" dirty="0"/>
              <a:t>American Airlines and SABRE reservation system ,1960</a:t>
            </a:r>
          </a:p>
        </p:txBody>
      </p:sp>
    </p:spTree>
    <p:extLst>
      <p:ext uri="{BB962C8B-B14F-4D97-AF65-F5344CB8AC3E}">
        <p14:creationId xmlns:p14="http://schemas.microsoft.com/office/powerpoint/2010/main" val="3140686808"/>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gradFill>
        <a:effectLst/>
      </p:bgPr>
    </p:bg>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F2CC6B8D-1CC6-4536-916D-4AC791BAD48D}"/>
              </a:ext>
            </a:extLst>
          </p:cNvPr>
          <p:cNvCxnSpPr>
            <a:cxnSpLocks/>
          </p:cNvCxnSpPr>
          <p:nvPr/>
        </p:nvCxnSpPr>
        <p:spPr>
          <a:xfrm>
            <a:off x="0" y="6065240"/>
            <a:ext cx="12192000" cy="0"/>
          </a:xfrm>
          <a:prstGeom prst="line">
            <a:avLst/>
          </a:prstGeom>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854C0B00-F1F9-470C-A99F-0CFAAFEBC3C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050011" y="6094363"/>
            <a:ext cx="1820411" cy="763637"/>
          </a:xfrm>
          <a:prstGeom prst="rect">
            <a:avLst/>
          </a:prstGeom>
        </p:spPr>
      </p:pic>
      <p:sp>
        <p:nvSpPr>
          <p:cNvPr id="11" name="Title 1">
            <a:extLst>
              <a:ext uri="{FF2B5EF4-FFF2-40B4-BE49-F238E27FC236}">
                <a16:creationId xmlns:a16="http://schemas.microsoft.com/office/drawing/2014/main" id="{1F730A7A-D5BD-414E-87BD-156B3A198E40}"/>
              </a:ext>
            </a:extLst>
          </p:cNvPr>
          <p:cNvSpPr txBox="1">
            <a:spLocks/>
          </p:cNvSpPr>
          <p:nvPr/>
        </p:nvSpPr>
        <p:spPr>
          <a:xfrm>
            <a:off x="2114549" y="0"/>
            <a:ext cx="7158039" cy="714591"/>
          </a:xfrm>
          <a:prstGeom prst="rect">
            <a:avLst/>
          </a:prstGeom>
        </p:spPr>
        <p:txBody>
          <a:bodyPr anchor="ctr">
            <a:no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sz="3200" dirty="0">
                <a:latin typeface="Gill Sans MT" panose="020B0502020104020203" pitchFamily="34" charset="0"/>
              </a:rPr>
              <a:t>  </a:t>
            </a:r>
            <a:r>
              <a:rPr lang="en-IN" sz="3200" dirty="0">
                <a:latin typeface="Gill Sans MT" panose="020B0502020104020203" pitchFamily="34" charset="0"/>
                <a:cs typeface="Times New Roman" panose="02020603050405020304" pitchFamily="18" charset="0"/>
              </a:rPr>
              <a:t>BENEFITS OF CLOUD COMPUTING</a:t>
            </a:r>
            <a:endParaRPr lang="en-IN" sz="3200" dirty="0">
              <a:solidFill>
                <a:schemeClr val="tx1"/>
              </a:solidFill>
              <a:latin typeface="Gill Sans MT" panose="020B0502020104020203" pitchFamily="34" charset="0"/>
              <a:cs typeface="Times New Roman" panose="02020603050405020304" pitchFamily="18" charset="0"/>
            </a:endParaRPr>
          </a:p>
        </p:txBody>
      </p:sp>
      <p:pic>
        <p:nvPicPr>
          <p:cNvPr id="2" name="Picture 1"/>
          <p:cNvPicPr>
            <a:picLocks noChangeAspect="1"/>
          </p:cNvPicPr>
          <p:nvPr/>
        </p:nvPicPr>
        <p:blipFill>
          <a:blip r:embed="rId3"/>
          <a:stretch>
            <a:fillRect/>
          </a:stretch>
        </p:blipFill>
        <p:spPr>
          <a:xfrm>
            <a:off x="500063" y="943002"/>
            <a:ext cx="10787061" cy="5122238"/>
          </a:xfrm>
          <a:prstGeom prst="rect">
            <a:avLst/>
          </a:prstGeom>
        </p:spPr>
      </p:pic>
    </p:spTree>
    <p:extLst>
      <p:ext uri="{BB962C8B-B14F-4D97-AF65-F5344CB8AC3E}">
        <p14:creationId xmlns:p14="http://schemas.microsoft.com/office/powerpoint/2010/main" val="1827157221"/>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gradFill>
        <a:effectLst/>
      </p:bgPr>
    </p:bg>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F2CC6B8D-1CC6-4536-916D-4AC791BAD48D}"/>
              </a:ext>
            </a:extLst>
          </p:cNvPr>
          <p:cNvCxnSpPr>
            <a:cxnSpLocks/>
          </p:cNvCxnSpPr>
          <p:nvPr/>
        </p:nvCxnSpPr>
        <p:spPr>
          <a:xfrm>
            <a:off x="0" y="6065240"/>
            <a:ext cx="12192000" cy="0"/>
          </a:xfrm>
          <a:prstGeom prst="line">
            <a:avLst/>
          </a:prstGeom>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854C0B00-F1F9-470C-A99F-0CFAAFEBC3C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050011" y="6094363"/>
            <a:ext cx="1820411" cy="763637"/>
          </a:xfrm>
          <a:prstGeom prst="rect">
            <a:avLst/>
          </a:prstGeom>
        </p:spPr>
      </p:pic>
      <p:sp>
        <p:nvSpPr>
          <p:cNvPr id="11" name="Title 1">
            <a:extLst>
              <a:ext uri="{FF2B5EF4-FFF2-40B4-BE49-F238E27FC236}">
                <a16:creationId xmlns:a16="http://schemas.microsoft.com/office/drawing/2014/main" id="{1F730A7A-D5BD-414E-87BD-156B3A198E40}"/>
              </a:ext>
            </a:extLst>
          </p:cNvPr>
          <p:cNvSpPr txBox="1">
            <a:spLocks/>
          </p:cNvSpPr>
          <p:nvPr/>
        </p:nvSpPr>
        <p:spPr>
          <a:xfrm>
            <a:off x="1399023" y="0"/>
            <a:ext cx="9393953" cy="792759"/>
          </a:xfrm>
          <a:prstGeom prst="rect">
            <a:avLst/>
          </a:prstGeom>
        </p:spPr>
        <p:txBody>
          <a:bodyPr anchor="ctr">
            <a:norm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sz="3200" dirty="0">
                <a:latin typeface="Gill Sans MT" panose="020B0502020104020203" pitchFamily="34" charset="0"/>
                <a:cs typeface="Times New Roman" panose="02020603050405020304" pitchFamily="18" charset="0"/>
              </a:rPr>
              <a:t>                 WHAT IS AMAZON WEB SERVICES?</a:t>
            </a:r>
            <a:endParaRPr lang="en-IN" sz="3200" dirty="0">
              <a:solidFill>
                <a:schemeClr val="tx1"/>
              </a:solidFill>
              <a:latin typeface="Gill Sans MT" panose="020B0502020104020203" pitchFamily="34" charset="0"/>
              <a:cs typeface="Times New Roman" panose="02020603050405020304" pitchFamily="18" charset="0"/>
            </a:endParaRPr>
          </a:p>
        </p:txBody>
      </p:sp>
      <p:sp>
        <p:nvSpPr>
          <p:cNvPr id="3" name="Rectangle 2">
            <a:extLst>
              <a:ext uri="{FF2B5EF4-FFF2-40B4-BE49-F238E27FC236}">
                <a16:creationId xmlns:a16="http://schemas.microsoft.com/office/drawing/2014/main" id="{41A9B4D7-FB4C-480A-8285-2527E73F9D7F}"/>
              </a:ext>
            </a:extLst>
          </p:cNvPr>
          <p:cNvSpPr/>
          <p:nvPr/>
        </p:nvSpPr>
        <p:spPr>
          <a:xfrm>
            <a:off x="410010" y="792759"/>
            <a:ext cx="11039912" cy="1354217"/>
          </a:xfrm>
          <a:prstGeom prst="rect">
            <a:avLst/>
          </a:prstGeom>
        </p:spPr>
        <p:txBody>
          <a:bodyPr wrap="square">
            <a:spAutoFit/>
          </a:bodyPr>
          <a:lstStyle/>
          <a:p>
            <a:r>
              <a:rPr lang="en-IN" sz="1600" dirty="0">
                <a:solidFill>
                  <a:srgbClr val="000000"/>
                </a:solidFill>
                <a:cs typeface="Times New Roman" panose="02020603050405020304" pitchFamily="18" charset="0"/>
              </a:rPr>
              <a:t>Amazon Web Services (AWS) is a secure cloud services platform, offering compute power, database storage, content delivery and other functionality to help businesses scale and grow. Explore how millions of customers are currently leveraging AWS cloud products and solutions to build sophisticated applications with increased flexibility, scalability and reliability</a:t>
            </a:r>
          </a:p>
          <a:p>
            <a:pPr marL="285750" indent="-285750">
              <a:buFont typeface="Wingdings" panose="05000000000000000000" pitchFamily="2" charset="2"/>
              <a:buChar char="Ø"/>
            </a:pPr>
            <a:endParaRPr lang="en-IN"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799E0E7F-8D30-4CB3-ADCF-99524EC5732E}"/>
              </a:ext>
            </a:extLst>
          </p:cNvPr>
          <p:cNvPicPr>
            <a:picLocks noChangeAspect="1"/>
          </p:cNvPicPr>
          <p:nvPr/>
        </p:nvPicPr>
        <p:blipFill>
          <a:blip r:embed="rId3"/>
          <a:stretch>
            <a:fillRect/>
          </a:stretch>
        </p:blipFill>
        <p:spPr>
          <a:xfrm>
            <a:off x="680467" y="2933404"/>
            <a:ext cx="5451627" cy="2535006"/>
          </a:xfrm>
          <a:prstGeom prst="rect">
            <a:avLst/>
          </a:prstGeom>
        </p:spPr>
      </p:pic>
      <p:pic>
        <p:nvPicPr>
          <p:cNvPr id="8" name="Picture 7">
            <a:extLst>
              <a:ext uri="{FF2B5EF4-FFF2-40B4-BE49-F238E27FC236}">
                <a16:creationId xmlns:a16="http://schemas.microsoft.com/office/drawing/2014/main" id="{9B838BEA-E8E6-48DA-B83F-1FB518D9423A}"/>
              </a:ext>
            </a:extLst>
          </p:cNvPr>
          <p:cNvPicPr>
            <a:picLocks noChangeAspect="1"/>
          </p:cNvPicPr>
          <p:nvPr/>
        </p:nvPicPr>
        <p:blipFill>
          <a:blip r:embed="rId4"/>
          <a:stretch>
            <a:fillRect/>
          </a:stretch>
        </p:blipFill>
        <p:spPr>
          <a:xfrm>
            <a:off x="6561420" y="2336574"/>
            <a:ext cx="5475836" cy="3430988"/>
          </a:xfrm>
          <a:prstGeom prst="rect">
            <a:avLst/>
          </a:prstGeom>
        </p:spPr>
      </p:pic>
    </p:spTree>
    <p:extLst>
      <p:ext uri="{BB962C8B-B14F-4D97-AF65-F5344CB8AC3E}">
        <p14:creationId xmlns:p14="http://schemas.microsoft.com/office/powerpoint/2010/main" val="2372395325"/>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gradFill>
        <a:effectLst/>
      </p:bgPr>
    </p:bg>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F2CC6B8D-1CC6-4536-916D-4AC791BAD48D}"/>
              </a:ext>
            </a:extLst>
          </p:cNvPr>
          <p:cNvCxnSpPr>
            <a:cxnSpLocks/>
          </p:cNvCxnSpPr>
          <p:nvPr/>
        </p:nvCxnSpPr>
        <p:spPr>
          <a:xfrm>
            <a:off x="0" y="6065240"/>
            <a:ext cx="12192000" cy="0"/>
          </a:xfrm>
          <a:prstGeom prst="line">
            <a:avLst/>
          </a:prstGeom>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854C0B00-F1F9-470C-A99F-0CFAAFEBC3C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050011" y="6094363"/>
            <a:ext cx="1820411" cy="763637"/>
          </a:xfrm>
          <a:prstGeom prst="rect">
            <a:avLst/>
          </a:prstGeom>
        </p:spPr>
      </p:pic>
      <p:sp>
        <p:nvSpPr>
          <p:cNvPr id="11" name="Title 1">
            <a:extLst>
              <a:ext uri="{FF2B5EF4-FFF2-40B4-BE49-F238E27FC236}">
                <a16:creationId xmlns:a16="http://schemas.microsoft.com/office/drawing/2014/main" id="{1F730A7A-D5BD-414E-87BD-156B3A198E40}"/>
              </a:ext>
            </a:extLst>
          </p:cNvPr>
          <p:cNvSpPr txBox="1">
            <a:spLocks/>
          </p:cNvSpPr>
          <p:nvPr/>
        </p:nvSpPr>
        <p:spPr>
          <a:xfrm>
            <a:off x="1399023" y="0"/>
            <a:ext cx="9393953" cy="792759"/>
          </a:xfrm>
          <a:prstGeom prst="rect">
            <a:avLst/>
          </a:prstGeom>
        </p:spPr>
        <p:txBody>
          <a:bodyPr anchor="ctr">
            <a:norm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sz="3200" dirty="0">
                <a:latin typeface="Gill Sans MT" panose="020B0502020104020203" pitchFamily="34" charset="0"/>
                <a:cs typeface="Times New Roman" panose="02020603050405020304" pitchFamily="18" charset="0"/>
              </a:rPr>
              <a:t>                           HISTORY OF AWS</a:t>
            </a:r>
            <a:endParaRPr lang="en-IN" sz="3200" dirty="0">
              <a:solidFill>
                <a:schemeClr val="tx1"/>
              </a:solidFill>
              <a:latin typeface="Gill Sans MT" panose="020B0502020104020203" pitchFamily="34" charset="0"/>
              <a:cs typeface="Times New Roman" panose="02020603050405020304" pitchFamily="18" charset="0"/>
            </a:endParaRPr>
          </a:p>
        </p:txBody>
      </p:sp>
      <p:sp>
        <p:nvSpPr>
          <p:cNvPr id="3" name="Rectangle 2">
            <a:extLst>
              <a:ext uri="{FF2B5EF4-FFF2-40B4-BE49-F238E27FC236}">
                <a16:creationId xmlns:a16="http://schemas.microsoft.com/office/drawing/2014/main" id="{41A9B4D7-FB4C-480A-8285-2527E73F9D7F}"/>
              </a:ext>
            </a:extLst>
          </p:cNvPr>
          <p:cNvSpPr/>
          <p:nvPr/>
        </p:nvSpPr>
        <p:spPr>
          <a:xfrm>
            <a:off x="654341" y="784008"/>
            <a:ext cx="11039912" cy="4801314"/>
          </a:xfrm>
          <a:prstGeom prst="rect">
            <a:avLst/>
          </a:prstGeom>
        </p:spPr>
        <p:txBody>
          <a:bodyPr wrap="square">
            <a:spAutoFit/>
          </a:bodyPr>
          <a:lstStyle/>
          <a:p>
            <a:pPr marL="285750" indent="-285750">
              <a:buFont typeface="Wingdings" panose="05000000000000000000" pitchFamily="2" charset="2"/>
              <a:buChar char="Ø"/>
            </a:pPr>
            <a:r>
              <a:rPr lang="en-IN" dirty="0">
                <a:latin typeface="Gill Sans MT" panose="020B0502020104020203" pitchFamily="34" charset="0"/>
                <a:cs typeface="Times New Roman" panose="02020603050405020304" pitchFamily="18" charset="0"/>
              </a:rPr>
              <a:t>AWS platform was launched in July 2002, in the beginning ,the platform consisted of only few tools and services.</a:t>
            </a:r>
          </a:p>
          <a:p>
            <a:pPr marL="285750" indent="-285750">
              <a:buFont typeface="Wingdings" panose="05000000000000000000" pitchFamily="2" charset="2"/>
              <a:buChar char="Ø"/>
            </a:pPr>
            <a:r>
              <a:rPr lang="en-IN" dirty="0">
                <a:latin typeface="Gill Sans MT" panose="020B0502020104020203" pitchFamily="34" charset="0"/>
                <a:cs typeface="Times New Roman" panose="02020603050405020304" pitchFamily="18" charset="0"/>
              </a:rPr>
              <a:t>In late 2003 ,Chris Pinkham and Benjamin Black presented a paper describing a vision for Amazon's retail computing infrastructure that was completely standardized, automated and would rely extensively on web services. Suggested selling access to virtual servers as a service that could generate revenue from infrastructure investment and prepared a business case.</a:t>
            </a:r>
          </a:p>
          <a:p>
            <a:pPr marL="285750" indent="-285750">
              <a:buFont typeface="Wingdings" panose="05000000000000000000" pitchFamily="2" charset="2"/>
              <a:buChar char="Ø"/>
            </a:pPr>
            <a:r>
              <a:rPr lang="en-IN" dirty="0">
                <a:latin typeface="Gill Sans MT" panose="020B0502020104020203" pitchFamily="34" charset="0"/>
                <a:cs typeface="Times New Roman" panose="02020603050405020304" pitchFamily="18" charset="0"/>
              </a:rPr>
              <a:t>In November 2004,the first AWS service Simple Queue Service(SQS) was launched for public usage</a:t>
            </a:r>
          </a:p>
          <a:p>
            <a:pPr marL="285750" indent="-285750">
              <a:buFont typeface="Wingdings" panose="05000000000000000000" pitchFamily="2" charset="2"/>
              <a:buChar char="Ø"/>
            </a:pPr>
            <a:r>
              <a:rPr lang="en-IN" dirty="0">
                <a:latin typeface="Gill Sans MT" panose="020B0502020104020203" pitchFamily="34" charset="0"/>
                <a:cs typeface="Times New Roman" panose="02020603050405020304" pitchFamily="18" charset="0"/>
              </a:rPr>
              <a:t>Pinkham and lead developer Christoper Brown developed the Amazon EC2 service, with a team in Cape Town, South Africa</a:t>
            </a:r>
          </a:p>
          <a:p>
            <a:pPr marL="285750" indent="-285750">
              <a:buFont typeface="Wingdings" panose="05000000000000000000" pitchFamily="2" charset="2"/>
              <a:buChar char="Ø"/>
            </a:pPr>
            <a:r>
              <a:rPr lang="en-IN" dirty="0">
                <a:latin typeface="Gill Sans MT" panose="020B0502020104020203" pitchFamily="34" charset="0"/>
                <a:cs typeface="Times New Roman" panose="02020603050405020304" pitchFamily="18" charset="0"/>
              </a:rPr>
              <a:t>Amazon Web Services was officially re-launched on March 14, 2006,combining the three initial service offerings of Amazon S3 cloud storage, SQS, and EC2</a:t>
            </a:r>
          </a:p>
          <a:p>
            <a:pPr marL="285750" indent="-285750">
              <a:buFont typeface="Wingdings" panose="05000000000000000000" pitchFamily="2" charset="2"/>
              <a:buChar char="Ø"/>
            </a:pPr>
            <a:r>
              <a:rPr lang="en-IN" dirty="0">
                <a:latin typeface="Gill Sans MT" panose="020B0502020104020203" pitchFamily="34" charset="0"/>
                <a:cs typeface="Times New Roman" panose="02020603050405020304" pitchFamily="18" charset="0"/>
              </a:rPr>
              <a:t>2007 over 180,000 developers on the platform</a:t>
            </a:r>
          </a:p>
          <a:p>
            <a:pPr marL="285750" indent="-285750">
              <a:buFont typeface="Wingdings" panose="05000000000000000000" pitchFamily="2" charset="2"/>
              <a:buChar char="Ø"/>
            </a:pPr>
            <a:r>
              <a:rPr lang="en-IN" dirty="0">
                <a:latin typeface="Gill Sans MT" panose="020B0502020104020203" pitchFamily="34" charset="0"/>
                <a:cs typeface="Times New Roman" panose="02020603050405020304" pitchFamily="18" charset="0"/>
              </a:rPr>
              <a:t>2012 First re:invent Conference</a:t>
            </a:r>
          </a:p>
          <a:p>
            <a:pPr marL="285750" indent="-285750">
              <a:buFont typeface="Wingdings" panose="05000000000000000000" pitchFamily="2" charset="2"/>
              <a:buChar char="Ø"/>
            </a:pPr>
            <a:r>
              <a:rPr lang="en-IN" dirty="0">
                <a:latin typeface="Gill Sans MT" panose="020B0502020104020203" pitchFamily="34" charset="0"/>
                <a:cs typeface="Times New Roman" panose="02020603050405020304" pitchFamily="18" charset="0"/>
              </a:rPr>
              <a:t>To support industry-wide training and skills standardization, AWS began offering a certification program for computer engineers, on April 30, 2013, to highlight expertise in cloud computing</a:t>
            </a:r>
          </a:p>
          <a:p>
            <a:pPr marL="285750" indent="-285750">
              <a:buFont typeface="Wingdings" panose="05000000000000000000" pitchFamily="2" charset="2"/>
              <a:buChar char="Ø"/>
            </a:pPr>
            <a:r>
              <a:rPr lang="en-IN" dirty="0">
                <a:latin typeface="Gill Sans MT" panose="020B0502020104020203" pitchFamily="34" charset="0"/>
                <a:cs typeface="Times New Roman" panose="02020603050405020304" pitchFamily="18" charset="0"/>
              </a:rPr>
              <a:t>2014 committed to achieve 100% renewable usage for its global footprint</a:t>
            </a:r>
          </a:p>
          <a:p>
            <a:pPr marL="285750" indent="-285750">
              <a:buFont typeface="Wingdings" panose="05000000000000000000" pitchFamily="2" charset="2"/>
              <a:buChar char="Ø"/>
            </a:pPr>
            <a:r>
              <a:rPr lang="en-IN" dirty="0">
                <a:latin typeface="Gill Sans MT" panose="020B0502020104020203" pitchFamily="34" charset="0"/>
                <a:cs typeface="Times New Roman" panose="02020603050405020304" pitchFamily="18" charset="0"/>
              </a:rPr>
              <a:t>2016 run rate of $13 billion USD per annum</a:t>
            </a:r>
          </a:p>
          <a:p>
            <a:pPr marL="285750" indent="-285750">
              <a:buFont typeface="Wingdings" panose="05000000000000000000" pitchFamily="2" charset="2"/>
              <a:buChar char="Ø"/>
            </a:pPr>
            <a:r>
              <a:rPr lang="en-IN" dirty="0">
                <a:latin typeface="Gill Sans MT" panose="020B0502020104020203" pitchFamily="34" charset="0"/>
                <a:cs typeface="Times New Roman" panose="02020603050405020304" pitchFamily="18" charset="0"/>
              </a:rPr>
              <a:t>2017-2018 AWS re:invent releases a host of AI services as well as VR services</a:t>
            </a:r>
          </a:p>
        </p:txBody>
      </p:sp>
    </p:spTree>
    <p:extLst>
      <p:ext uri="{BB962C8B-B14F-4D97-AF65-F5344CB8AC3E}">
        <p14:creationId xmlns:p14="http://schemas.microsoft.com/office/powerpoint/2010/main" val="3749885083"/>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gradFill>
        <a:effectLst/>
      </p:bgPr>
    </p:bg>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F2CC6B8D-1CC6-4536-916D-4AC791BAD48D}"/>
              </a:ext>
            </a:extLst>
          </p:cNvPr>
          <p:cNvCxnSpPr>
            <a:cxnSpLocks/>
          </p:cNvCxnSpPr>
          <p:nvPr/>
        </p:nvCxnSpPr>
        <p:spPr>
          <a:xfrm>
            <a:off x="0" y="6065240"/>
            <a:ext cx="12192000" cy="0"/>
          </a:xfrm>
          <a:prstGeom prst="line">
            <a:avLst/>
          </a:prstGeom>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854C0B00-F1F9-470C-A99F-0CFAAFEBC3C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050011" y="6094363"/>
            <a:ext cx="1820411" cy="763637"/>
          </a:xfrm>
          <a:prstGeom prst="rect">
            <a:avLst/>
          </a:prstGeom>
        </p:spPr>
      </p:pic>
      <p:sp>
        <p:nvSpPr>
          <p:cNvPr id="8" name="Rectangle 7"/>
          <p:cNvSpPr/>
          <p:nvPr/>
        </p:nvSpPr>
        <p:spPr>
          <a:xfrm>
            <a:off x="2806459" y="1164567"/>
            <a:ext cx="7691887" cy="923330"/>
          </a:xfrm>
          <a:prstGeom prst="rect">
            <a:avLst/>
          </a:prstGeom>
        </p:spPr>
        <p:txBody>
          <a:bodyPr wrap="square">
            <a:spAutoFit/>
          </a:bodyPr>
          <a:lstStyle/>
          <a:p>
            <a:endParaRPr lang="en-IN" dirty="0"/>
          </a:p>
          <a:p>
            <a:endParaRPr lang="en-IN" dirty="0"/>
          </a:p>
          <a:p>
            <a:endParaRPr lang="en-IN" dirty="0"/>
          </a:p>
        </p:txBody>
      </p:sp>
      <p:pic>
        <p:nvPicPr>
          <p:cNvPr id="2" name="Picture 1">
            <a:extLst>
              <a:ext uri="{FF2B5EF4-FFF2-40B4-BE49-F238E27FC236}">
                <a16:creationId xmlns:a16="http://schemas.microsoft.com/office/drawing/2014/main" id="{5B9637D6-6005-445E-B0D9-19EF2BD8FB69}"/>
              </a:ext>
            </a:extLst>
          </p:cNvPr>
          <p:cNvPicPr>
            <a:picLocks noChangeAspect="1"/>
          </p:cNvPicPr>
          <p:nvPr/>
        </p:nvPicPr>
        <p:blipFill>
          <a:blip r:embed="rId3"/>
          <a:stretch>
            <a:fillRect/>
          </a:stretch>
        </p:blipFill>
        <p:spPr>
          <a:xfrm>
            <a:off x="0" y="166033"/>
            <a:ext cx="12192000" cy="5870079"/>
          </a:xfrm>
          <a:prstGeom prst="rect">
            <a:avLst/>
          </a:prstGeom>
        </p:spPr>
      </p:pic>
    </p:spTree>
    <p:extLst>
      <p:ext uri="{BB962C8B-B14F-4D97-AF65-F5344CB8AC3E}">
        <p14:creationId xmlns:p14="http://schemas.microsoft.com/office/powerpoint/2010/main" val="3305355315"/>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gradFill>
        <a:effectLst/>
      </p:bgPr>
    </p:bg>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F2CC6B8D-1CC6-4536-916D-4AC791BAD48D}"/>
              </a:ext>
            </a:extLst>
          </p:cNvPr>
          <p:cNvCxnSpPr>
            <a:cxnSpLocks/>
          </p:cNvCxnSpPr>
          <p:nvPr/>
        </p:nvCxnSpPr>
        <p:spPr>
          <a:xfrm>
            <a:off x="0" y="6065240"/>
            <a:ext cx="12192000" cy="0"/>
          </a:xfrm>
          <a:prstGeom prst="line">
            <a:avLst/>
          </a:prstGeom>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854C0B00-F1F9-470C-A99F-0CFAAFEBC3C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050011" y="6094363"/>
            <a:ext cx="1820411" cy="763637"/>
          </a:xfrm>
          <a:prstGeom prst="rect">
            <a:avLst/>
          </a:prstGeom>
        </p:spPr>
      </p:pic>
      <p:sp>
        <p:nvSpPr>
          <p:cNvPr id="8" name="Rectangle 7"/>
          <p:cNvSpPr/>
          <p:nvPr/>
        </p:nvSpPr>
        <p:spPr>
          <a:xfrm>
            <a:off x="2806459" y="1164567"/>
            <a:ext cx="7691887" cy="923330"/>
          </a:xfrm>
          <a:prstGeom prst="rect">
            <a:avLst/>
          </a:prstGeom>
        </p:spPr>
        <p:txBody>
          <a:bodyPr wrap="square">
            <a:spAutoFit/>
          </a:bodyPr>
          <a:lstStyle/>
          <a:p>
            <a:endParaRPr lang="en-IN" dirty="0"/>
          </a:p>
          <a:p>
            <a:endParaRPr lang="en-IN" dirty="0"/>
          </a:p>
          <a:p>
            <a:endParaRPr lang="en-IN" dirty="0"/>
          </a:p>
        </p:txBody>
      </p:sp>
      <p:pic>
        <p:nvPicPr>
          <p:cNvPr id="2" name="Picture 1">
            <a:extLst>
              <a:ext uri="{FF2B5EF4-FFF2-40B4-BE49-F238E27FC236}">
                <a16:creationId xmlns:a16="http://schemas.microsoft.com/office/drawing/2014/main" id="{5EA9301C-0480-485B-B82C-FD783F331B02}"/>
              </a:ext>
            </a:extLst>
          </p:cNvPr>
          <p:cNvPicPr>
            <a:picLocks noChangeAspect="1"/>
          </p:cNvPicPr>
          <p:nvPr/>
        </p:nvPicPr>
        <p:blipFill>
          <a:blip r:embed="rId3"/>
          <a:stretch>
            <a:fillRect/>
          </a:stretch>
        </p:blipFill>
        <p:spPr>
          <a:xfrm>
            <a:off x="0" y="-12908"/>
            <a:ext cx="12191999" cy="6107265"/>
          </a:xfrm>
          <a:prstGeom prst="rect">
            <a:avLst/>
          </a:prstGeom>
          <a:solidFill>
            <a:schemeClr val="bg1"/>
          </a:solidFill>
        </p:spPr>
      </p:pic>
    </p:spTree>
    <p:extLst>
      <p:ext uri="{BB962C8B-B14F-4D97-AF65-F5344CB8AC3E}">
        <p14:creationId xmlns:p14="http://schemas.microsoft.com/office/powerpoint/2010/main" val="2653315066"/>
      </p:ext>
    </p:extLst>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gradFill>
        <a:effectLst/>
      </p:bgPr>
    </p:bg>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F2CC6B8D-1CC6-4536-916D-4AC791BAD48D}"/>
              </a:ext>
            </a:extLst>
          </p:cNvPr>
          <p:cNvCxnSpPr>
            <a:cxnSpLocks/>
          </p:cNvCxnSpPr>
          <p:nvPr/>
        </p:nvCxnSpPr>
        <p:spPr>
          <a:xfrm>
            <a:off x="0" y="6065240"/>
            <a:ext cx="12192000" cy="0"/>
          </a:xfrm>
          <a:prstGeom prst="line">
            <a:avLst/>
          </a:prstGeom>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854C0B00-F1F9-470C-A99F-0CFAAFEBC3C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050011" y="6094363"/>
            <a:ext cx="1820411" cy="763637"/>
          </a:xfrm>
          <a:prstGeom prst="rect">
            <a:avLst/>
          </a:prstGeom>
        </p:spPr>
      </p:pic>
      <p:sp>
        <p:nvSpPr>
          <p:cNvPr id="8" name="Rectangle 7"/>
          <p:cNvSpPr/>
          <p:nvPr/>
        </p:nvSpPr>
        <p:spPr>
          <a:xfrm>
            <a:off x="2806459" y="1164567"/>
            <a:ext cx="7691887" cy="923330"/>
          </a:xfrm>
          <a:prstGeom prst="rect">
            <a:avLst/>
          </a:prstGeom>
        </p:spPr>
        <p:txBody>
          <a:bodyPr wrap="square">
            <a:spAutoFit/>
          </a:bodyPr>
          <a:lstStyle/>
          <a:p>
            <a:endParaRPr lang="en-IN" dirty="0"/>
          </a:p>
          <a:p>
            <a:endParaRPr lang="en-IN" dirty="0"/>
          </a:p>
          <a:p>
            <a:endParaRPr lang="en-IN" dirty="0"/>
          </a:p>
        </p:txBody>
      </p:sp>
      <p:pic>
        <p:nvPicPr>
          <p:cNvPr id="2" name="Picture 1">
            <a:extLst>
              <a:ext uri="{FF2B5EF4-FFF2-40B4-BE49-F238E27FC236}">
                <a16:creationId xmlns:a16="http://schemas.microsoft.com/office/drawing/2014/main" id="{36776F30-F941-480E-9EAA-34D380B9435A}"/>
              </a:ext>
            </a:extLst>
          </p:cNvPr>
          <p:cNvPicPr>
            <a:picLocks noChangeAspect="1"/>
          </p:cNvPicPr>
          <p:nvPr/>
        </p:nvPicPr>
        <p:blipFill>
          <a:blip r:embed="rId3"/>
          <a:stretch>
            <a:fillRect/>
          </a:stretch>
        </p:blipFill>
        <p:spPr>
          <a:xfrm>
            <a:off x="0" y="48350"/>
            <a:ext cx="12192000" cy="5987761"/>
          </a:xfrm>
          <a:prstGeom prst="rect">
            <a:avLst/>
          </a:prstGeom>
        </p:spPr>
      </p:pic>
    </p:spTree>
    <p:extLst>
      <p:ext uri="{BB962C8B-B14F-4D97-AF65-F5344CB8AC3E}">
        <p14:creationId xmlns:p14="http://schemas.microsoft.com/office/powerpoint/2010/main" val="2720243826"/>
      </p:ext>
    </p:extLst>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bg>
      <p:bgPr>
        <a:gradFill>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gradFill>
        <a:effectLst/>
      </p:bgPr>
    </p:bg>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F2CC6B8D-1CC6-4536-916D-4AC791BAD48D}"/>
              </a:ext>
            </a:extLst>
          </p:cNvPr>
          <p:cNvCxnSpPr>
            <a:cxnSpLocks/>
          </p:cNvCxnSpPr>
          <p:nvPr/>
        </p:nvCxnSpPr>
        <p:spPr>
          <a:xfrm>
            <a:off x="0" y="6065240"/>
            <a:ext cx="12192000" cy="0"/>
          </a:xfrm>
          <a:prstGeom prst="line">
            <a:avLst/>
          </a:prstGeom>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854C0B00-F1F9-470C-A99F-0CFAAFEBC3C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050011" y="6094363"/>
            <a:ext cx="1820411" cy="763637"/>
          </a:xfrm>
          <a:prstGeom prst="rect">
            <a:avLst/>
          </a:prstGeom>
        </p:spPr>
      </p:pic>
      <p:sp>
        <p:nvSpPr>
          <p:cNvPr id="8" name="Rectangle 7"/>
          <p:cNvSpPr/>
          <p:nvPr/>
        </p:nvSpPr>
        <p:spPr>
          <a:xfrm>
            <a:off x="2806459" y="1164567"/>
            <a:ext cx="7691887" cy="923330"/>
          </a:xfrm>
          <a:prstGeom prst="rect">
            <a:avLst/>
          </a:prstGeom>
        </p:spPr>
        <p:txBody>
          <a:bodyPr wrap="square">
            <a:spAutoFit/>
          </a:bodyPr>
          <a:lstStyle/>
          <a:p>
            <a:endParaRPr lang="en-IN" dirty="0"/>
          </a:p>
          <a:p>
            <a:endParaRPr lang="en-IN" dirty="0"/>
          </a:p>
          <a:p>
            <a:endParaRPr lang="en-IN" dirty="0"/>
          </a:p>
        </p:txBody>
      </p:sp>
      <p:sp>
        <p:nvSpPr>
          <p:cNvPr id="2" name="Rectangle 1">
            <a:extLst>
              <a:ext uri="{FF2B5EF4-FFF2-40B4-BE49-F238E27FC236}">
                <a16:creationId xmlns:a16="http://schemas.microsoft.com/office/drawing/2014/main" id="{855A8E0D-1412-4634-AD82-E8A9C63616BE}"/>
              </a:ext>
            </a:extLst>
          </p:cNvPr>
          <p:cNvSpPr/>
          <p:nvPr/>
        </p:nvSpPr>
        <p:spPr>
          <a:xfrm>
            <a:off x="239151" y="4850350"/>
            <a:ext cx="11437033" cy="1200329"/>
          </a:xfrm>
          <a:prstGeom prst="rect">
            <a:avLst/>
          </a:prstGeom>
        </p:spPr>
        <p:txBody>
          <a:bodyPr wrap="square">
            <a:spAutoFit/>
          </a:bodyPr>
          <a:lstStyle/>
          <a:p>
            <a:r>
              <a:rPr lang="en-IN" dirty="0">
                <a:solidFill>
                  <a:srgbClr val="222222"/>
                </a:solidFill>
                <a:latin typeface="Gill Sans MT" panose="020B0502020104020203" pitchFamily="34" charset="0"/>
              </a:rPr>
              <a:t>About 150,000 square feet</a:t>
            </a:r>
          </a:p>
          <a:p>
            <a:r>
              <a:rPr lang="en-IN" dirty="0">
                <a:solidFill>
                  <a:srgbClr val="222222"/>
                </a:solidFill>
                <a:latin typeface="Gill Sans MT" panose="020B0502020104020203" pitchFamily="34" charset="0"/>
              </a:rPr>
              <a:t>Amazon standardizes its data centres to house between 50,000 and 80,000 servers, according to company presentations. That consistent approach can seen in COPT's recent data centre projects, which typically come in two standard sizes of </a:t>
            </a:r>
            <a:r>
              <a:rPr lang="en-IN" b="1" dirty="0">
                <a:solidFill>
                  <a:srgbClr val="222222"/>
                </a:solidFill>
                <a:latin typeface="Gill Sans MT" panose="020B0502020104020203" pitchFamily="34" charset="0"/>
              </a:rPr>
              <a:t>about 150,000 square feet</a:t>
            </a:r>
            <a:r>
              <a:rPr lang="en-IN" dirty="0">
                <a:solidFill>
                  <a:srgbClr val="222222"/>
                </a:solidFill>
                <a:latin typeface="Gill Sans MT" panose="020B0502020104020203" pitchFamily="34" charset="0"/>
              </a:rPr>
              <a:t> or </a:t>
            </a:r>
            <a:r>
              <a:rPr lang="en-IN" b="1" dirty="0">
                <a:solidFill>
                  <a:srgbClr val="222222"/>
                </a:solidFill>
                <a:latin typeface="Gill Sans MT" panose="020B0502020104020203" pitchFamily="34" charset="0"/>
              </a:rPr>
              <a:t>215,000 square feet</a:t>
            </a:r>
            <a:r>
              <a:rPr lang="en-IN" dirty="0">
                <a:solidFill>
                  <a:srgbClr val="222222"/>
                </a:solidFill>
                <a:latin typeface="Gill Sans MT" panose="020B0502020104020203" pitchFamily="34" charset="0"/>
              </a:rPr>
              <a:t>.( Nearly size of 4 football grounds)</a:t>
            </a:r>
            <a:endParaRPr lang="en-IN" b="0" i="0" dirty="0">
              <a:solidFill>
                <a:srgbClr val="222222"/>
              </a:solidFill>
              <a:effectLst/>
              <a:latin typeface="Gill Sans MT" panose="020B0502020104020203" pitchFamily="34" charset="0"/>
            </a:endParaRPr>
          </a:p>
        </p:txBody>
      </p:sp>
      <p:pic>
        <p:nvPicPr>
          <p:cNvPr id="4" name="Picture 3">
            <a:extLst>
              <a:ext uri="{FF2B5EF4-FFF2-40B4-BE49-F238E27FC236}">
                <a16:creationId xmlns:a16="http://schemas.microsoft.com/office/drawing/2014/main" id="{01764C8B-BEF5-4710-B1E4-99D4993557D6}"/>
              </a:ext>
            </a:extLst>
          </p:cNvPr>
          <p:cNvPicPr>
            <a:picLocks noChangeAspect="1"/>
          </p:cNvPicPr>
          <p:nvPr/>
        </p:nvPicPr>
        <p:blipFill>
          <a:blip r:embed="rId3"/>
          <a:stretch>
            <a:fillRect/>
          </a:stretch>
        </p:blipFill>
        <p:spPr>
          <a:xfrm>
            <a:off x="239151" y="0"/>
            <a:ext cx="5964701" cy="4835789"/>
          </a:xfrm>
          <a:prstGeom prst="rect">
            <a:avLst/>
          </a:prstGeom>
        </p:spPr>
      </p:pic>
      <p:pic>
        <p:nvPicPr>
          <p:cNvPr id="5" name="Picture 4">
            <a:extLst>
              <a:ext uri="{FF2B5EF4-FFF2-40B4-BE49-F238E27FC236}">
                <a16:creationId xmlns:a16="http://schemas.microsoft.com/office/drawing/2014/main" id="{9866A81A-0BD9-4119-BB81-DC3BA7C08544}"/>
              </a:ext>
            </a:extLst>
          </p:cNvPr>
          <p:cNvPicPr>
            <a:picLocks noChangeAspect="1"/>
          </p:cNvPicPr>
          <p:nvPr/>
        </p:nvPicPr>
        <p:blipFill>
          <a:blip r:embed="rId4"/>
          <a:stretch>
            <a:fillRect/>
          </a:stretch>
        </p:blipFill>
        <p:spPr>
          <a:xfrm>
            <a:off x="6476776" y="122805"/>
            <a:ext cx="5448300" cy="4195975"/>
          </a:xfrm>
          <a:prstGeom prst="rect">
            <a:avLst/>
          </a:prstGeom>
        </p:spPr>
      </p:pic>
    </p:spTree>
    <p:extLst>
      <p:ext uri="{BB962C8B-B14F-4D97-AF65-F5344CB8AC3E}">
        <p14:creationId xmlns:p14="http://schemas.microsoft.com/office/powerpoint/2010/main" val="1797883229"/>
      </p:ext>
    </p:extLst>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bg>
      <p:bgPr>
        <a:gradFill>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gradFill>
        <a:effectLst/>
      </p:bgPr>
    </p:bg>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F2CC6B8D-1CC6-4536-916D-4AC791BAD48D}"/>
              </a:ext>
            </a:extLst>
          </p:cNvPr>
          <p:cNvCxnSpPr>
            <a:cxnSpLocks/>
          </p:cNvCxnSpPr>
          <p:nvPr/>
        </p:nvCxnSpPr>
        <p:spPr>
          <a:xfrm>
            <a:off x="0" y="6065240"/>
            <a:ext cx="12192000" cy="0"/>
          </a:xfrm>
          <a:prstGeom prst="line">
            <a:avLst/>
          </a:prstGeom>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854C0B00-F1F9-470C-A99F-0CFAAFEBC3C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050011" y="6094363"/>
            <a:ext cx="1820411" cy="763637"/>
          </a:xfrm>
          <a:prstGeom prst="rect">
            <a:avLst/>
          </a:prstGeom>
        </p:spPr>
      </p:pic>
      <p:sp>
        <p:nvSpPr>
          <p:cNvPr id="8" name="Rectangle 7"/>
          <p:cNvSpPr/>
          <p:nvPr/>
        </p:nvSpPr>
        <p:spPr>
          <a:xfrm>
            <a:off x="2806459" y="1164567"/>
            <a:ext cx="7691887" cy="923330"/>
          </a:xfrm>
          <a:prstGeom prst="rect">
            <a:avLst/>
          </a:prstGeom>
        </p:spPr>
        <p:txBody>
          <a:bodyPr wrap="square">
            <a:spAutoFit/>
          </a:bodyPr>
          <a:lstStyle/>
          <a:p>
            <a:endParaRPr lang="en-IN" dirty="0"/>
          </a:p>
          <a:p>
            <a:endParaRPr lang="en-IN" dirty="0"/>
          </a:p>
          <a:p>
            <a:endParaRPr lang="en-IN" dirty="0"/>
          </a:p>
        </p:txBody>
      </p:sp>
      <p:pic>
        <p:nvPicPr>
          <p:cNvPr id="6" name="Picture 5">
            <a:extLst>
              <a:ext uri="{FF2B5EF4-FFF2-40B4-BE49-F238E27FC236}">
                <a16:creationId xmlns:a16="http://schemas.microsoft.com/office/drawing/2014/main" id="{2CFC6AA2-48FF-4A0A-B0CD-1AF4DB9626FC}"/>
              </a:ext>
            </a:extLst>
          </p:cNvPr>
          <p:cNvPicPr>
            <a:picLocks noChangeAspect="1"/>
          </p:cNvPicPr>
          <p:nvPr/>
        </p:nvPicPr>
        <p:blipFill>
          <a:blip r:embed="rId3"/>
          <a:stretch>
            <a:fillRect/>
          </a:stretch>
        </p:blipFill>
        <p:spPr>
          <a:xfrm>
            <a:off x="1144172" y="251442"/>
            <a:ext cx="9903656" cy="5552371"/>
          </a:xfrm>
          <a:prstGeom prst="rect">
            <a:avLst/>
          </a:prstGeom>
        </p:spPr>
      </p:pic>
    </p:spTree>
    <p:extLst>
      <p:ext uri="{BB962C8B-B14F-4D97-AF65-F5344CB8AC3E}">
        <p14:creationId xmlns:p14="http://schemas.microsoft.com/office/powerpoint/2010/main" val="3435388262"/>
      </p:ext>
    </p:extLst>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bg>
      <p:bgPr>
        <a:gradFill>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gradFill>
        <a:effectLst/>
      </p:bgPr>
    </p:bg>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F2CC6B8D-1CC6-4536-916D-4AC791BAD48D}"/>
              </a:ext>
            </a:extLst>
          </p:cNvPr>
          <p:cNvCxnSpPr>
            <a:cxnSpLocks/>
          </p:cNvCxnSpPr>
          <p:nvPr/>
        </p:nvCxnSpPr>
        <p:spPr>
          <a:xfrm>
            <a:off x="0" y="6065240"/>
            <a:ext cx="12192000" cy="0"/>
          </a:xfrm>
          <a:prstGeom prst="line">
            <a:avLst/>
          </a:prstGeom>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854C0B00-F1F9-470C-A99F-0CFAAFEBC3C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050011" y="6094363"/>
            <a:ext cx="1820411" cy="763637"/>
          </a:xfrm>
          <a:prstGeom prst="rect">
            <a:avLst/>
          </a:prstGeom>
        </p:spPr>
      </p:pic>
      <p:sp>
        <p:nvSpPr>
          <p:cNvPr id="8" name="Rectangle 7"/>
          <p:cNvSpPr/>
          <p:nvPr/>
        </p:nvSpPr>
        <p:spPr>
          <a:xfrm>
            <a:off x="2806459" y="1164567"/>
            <a:ext cx="7691887" cy="923330"/>
          </a:xfrm>
          <a:prstGeom prst="rect">
            <a:avLst/>
          </a:prstGeom>
        </p:spPr>
        <p:txBody>
          <a:bodyPr wrap="square">
            <a:spAutoFit/>
          </a:bodyPr>
          <a:lstStyle/>
          <a:p>
            <a:endParaRPr lang="en-IN" dirty="0"/>
          </a:p>
          <a:p>
            <a:endParaRPr lang="en-IN" dirty="0"/>
          </a:p>
          <a:p>
            <a:endParaRPr lang="en-IN" dirty="0"/>
          </a:p>
        </p:txBody>
      </p:sp>
      <p:pic>
        <p:nvPicPr>
          <p:cNvPr id="2" name="Picture 1">
            <a:extLst>
              <a:ext uri="{FF2B5EF4-FFF2-40B4-BE49-F238E27FC236}">
                <a16:creationId xmlns:a16="http://schemas.microsoft.com/office/drawing/2014/main" id="{45E3CFA4-F4F6-458E-824E-A466D77EA679}"/>
              </a:ext>
            </a:extLst>
          </p:cNvPr>
          <p:cNvPicPr>
            <a:picLocks noChangeAspect="1"/>
          </p:cNvPicPr>
          <p:nvPr/>
        </p:nvPicPr>
        <p:blipFill>
          <a:blip r:embed="rId3"/>
          <a:stretch>
            <a:fillRect/>
          </a:stretch>
        </p:blipFill>
        <p:spPr>
          <a:xfrm>
            <a:off x="1203876" y="206063"/>
            <a:ext cx="10044333" cy="5693431"/>
          </a:xfrm>
          <a:prstGeom prst="rect">
            <a:avLst/>
          </a:prstGeom>
        </p:spPr>
      </p:pic>
    </p:spTree>
    <p:extLst>
      <p:ext uri="{BB962C8B-B14F-4D97-AF65-F5344CB8AC3E}">
        <p14:creationId xmlns:p14="http://schemas.microsoft.com/office/powerpoint/2010/main" val="2200881641"/>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79549" y="1416677"/>
            <a:ext cx="5821251" cy="4790940"/>
          </a:xfrm>
        </p:spPr>
        <p:txBody>
          <a:bodyPr>
            <a:normAutofit/>
          </a:bodyPr>
          <a:lstStyle/>
          <a:p>
            <a:r>
              <a:rPr lang="en-US" sz="1800" dirty="0">
                <a:solidFill>
                  <a:schemeClr val="tx1"/>
                </a:solidFill>
                <a:latin typeface="Gill Sans MT" panose="020B0502020104020203" pitchFamily="34" charset="0"/>
                <a:cs typeface="Calibri" panose="020F0502020204030204" pitchFamily="34" charset="0"/>
              </a:rPr>
              <a:t>The term cloud refers to Internet  based computing or in other words ,on-demand availability of computer system resources or delivery of computing services-servers,storage,databases,network,software,analytics and more over the internet and follows “pay as u go” model.</a:t>
            </a:r>
          </a:p>
          <a:p>
            <a:r>
              <a:rPr lang="en-US" sz="1800" dirty="0">
                <a:solidFill>
                  <a:schemeClr val="tx1"/>
                </a:solidFill>
                <a:latin typeface="Gill Sans MT" panose="020B0502020104020203" pitchFamily="34" charset="0"/>
                <a:cs typeface="Calibri" panose="020F0502020204030204" pitchFamily="34" charset="0"/>
              </a:rPr>
              <a:t>For example :- Instead of running an e-mail program on your computer, you login in to a web e-mail account remotely. The software and storage for your account doesn’t exist on your computer ---it’s on the service’s computer cloud or on there own data centers.</a:t>
            </a:r>
          </a:p>
        </p:txBody>
      </p:sp>
      <p:sp>
        <p:nvSpPr>
          <p:cNvPr id="6" name="Rectangle 5"/>
          <p:cNvSpPr/>
          <p:nvPr/>
        </p:nvSpPr>
        <p:spPr>
          <a:xfrm>
            <a:off x="2729315" y="339545"/>
            <a:ext cx="7049234" cy="584775"/>
          </a:xfrm>
          <a:prstGeom prst="rect">
            <a:avLst/>
          </a:prstGeom>
        </p:spPr>
        <p:txBody>
          <a:bodyPr wrap="square">
            <a:spAutoFit/>
          </a:bodyPr>
          <a:lstStyle/>
          <a:p>
            <a:r>
              <a:rPr lang="en-US" sz="3200" dirty="0">
                <a:solidFill>
                  <a:schemeClr val="tx1">
                    <a:lumMod val="85000"/>
                    <a:lumOff val="15000"/>
                  </a:schemeClr>
                </a:solidFill>
                <a:latin typeface="Gill Sans MT" panose="020B0502020104020203" pitchFamily="34" charset="0"/>
                <a:ea typeface="+mj-ea"/>
                <a:cs typeface="Times New Roman" panose="02020603050405020304" pitchFamily="18" charset="0"/>
              </a:rPr>
              <a:t>WHAT IS CLOUD COMPUTING?</a:t>
            </a:r>
          </a:p>
        </p:txBody>
      </p:sp>
      <p:pic>
        <p:nvPicPr>
          <p:cNvPr id="8" name="Picture 7"/>
          <p:cNvPicPr>
            <a:picLocks noChangeAspect="1"/>
          </p:cNvPicPr>
          <p:nvPr/>
        </p:nvPicPr>
        <p:blipFill>
          <a:blip r:embed="rId2"/>
          <a:stretch>
            <a:fillRect/>
          </a:stretch>
        </p:blipFill>
        <p:spPr>
          <a:xfrm>
            <a:off x="7027437" y="1416677"/>
            <a:ext cx="4705350" cy="3476625"/>
          </a:xfrm>
          <a:prstGeom prst="rect">
            <a:avLst/>
          </a:prstGeom>
        </p:spPr>
      </p:pic>
      <p:pic>
        <p:nvPicPr>
          <p:cNvPr id="9" name="Picture 8">
            <a:extLst>
              <a:ext uri="{FF2B5EF4-FFF2-40B4-BE49-F238E27FC236}">
                <a16:creationId xmlns:a16="http://schemas.microsoft.com/office/drawing/2014/main" id="{854C0B00-F1F9-470C-A99F-0CFAAFEBC3C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050011" y="6094363"/>
            <a:ext cx="1820411" cy="763637"/>
          </a:xfrm>
          <a:prstGeom prst="rect">
            <a:avLst/>
          </a:prstGeom>
        </p:spPr>
      </p:pic>
    </p:spTree>
    <p:extLst>
      <p:ext uri="{BB962C8B-B14F-4D97-AF65-F5344CB8AC3E}">
        <p14:creationId xmlns:p14="http://schemas.microsoft.com/office/powerpoint/2010/main" val="2845960131"/>
      </p:ext>
    </p:extLst>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bg>
      <p:bgPr>
        <a:gradFill>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gradFill>
        <a:effectLst/>
      </p:bgPr>
    </p:bg>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F2CC6B8D-1CC6-4536-916D-4AC791BAD48D}"/>
              </a:ext>
            </a:extLst>
          </p:cNvPr>
          <p:cNvCxnSpPr>
            <a:cxnSpLocks/>
          </p:cNvCxnSpPr>
          <p:nvPr/>
        </p:nvCxnSpPr>
        <p:spPr>
          <a:xfrm>
            <a:off x="0" y="6065240"/>
            <a:ext cx="12192000" cy="0"/>
          </a:xfrm>
          <a:prstGeom prst="line">
            <a:avLst/>
          </a:prstGeom>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854C0B00-F1F9-470C-A99F-0CFAAFEBC3C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050011" y="6094363"/>
            <a:ext cx="1820411" cy="763637"/>
          </a:xfrm>
          <a:prstGeom prst="rect">
            <a:avLst/>
          </a:prstGeom>
        </p:spPr>
      </p:pic>
      <p:sp>
        <p:nvSpPr>
          <p:cNvPr id="8" name="Rectangle 7"/>
          <p:cNvSpPr/>
          <p:nvPr/>
        </p:nvSpPr>
        <p:spPr>
          <a:xfrm>
            <a:off x="2806459" y="1164567"/>
            <a:ext cx="7691887" cy="923330"/>
          </a:xfrm>
          <a:prstGeom prst="rect">
            <a:avLst/>
          </a:prstGeom>
        </p:spPr>
        <p:txBody>
          <a:bodyPr wrap="square">
            <a:spAutoFit/>
          </a:bodyPr>
          <a:lstStyle/>
          <a:p>
            <a:endParaRPr lang="en-IN" dirty="0"/>
          </a:p>
          <a:p>
            <a:endParaRPr lang="en-IN" dirty="0"/>
          </a:p>
          <a:p>
            <a:endParaRPr lang="en-IN" dirty="0"/>
          </a:p>
        </p:txBody>
      </p:sp>
      <p:pic>
        <p:nvPicPr>
          <p:cNvPr id="2" name="Picture 1">
            <a:extLst>
              <a:ext uri="{FF2B5EF4-FFF2-40B4-BE49-F238E27FC236}">
                <a16:creationId xmlns:a16="http://schemas.microsoft.com/office/drawing/2014/main" id="{3FCF410B-A4EE-4499-8A5D-0BC49AE56E58}"/>
              </a:ext>
            </a:extLst>
          </p:cNvPr>
          <p:cNvPicPr>
            <a:picLocks noChangeAspect="1"/>
          </p:cNvPicPr>
          <p:nvPr/>
        </p:nvPicPr>
        <p:blipFill>
          <a:blip r:embed="rId3"/>
          <a:stretch>
            <a:fillRect/>
          </a:stretch>
        </p:blipFill>
        <p:spPr>
          <a:xfrm>
            <a:off x="1175742" y="193184"/>
            <a:ext cx="10044332" cy="5693431"/>
          </a:xfrm>
          <a:prstGeom prst="rect">
            <a:avLst/>
          </a:prstGeom>
        </p:spPr>
      </p:pic>
    </p:spTree>
    <p:extLst>
      <p:ext uri="{BB962C8B-B14F-4D97-AF65-F5344CB8AC3E}">
        <p14:creationId xmlns:p14="http://schemas.microsoft.com/office/powerpoint/2010/main" val="3837357439"/>
      </p:ext>
    </p:extLst>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p:cSld>
    <p:bg>
      <p:bgPr>
        <a:gradFill>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gradFill>
        <a:effectLst/>
      </p:bgPr>
    </p:bg>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F2CC6B8D-1CC6-4536-916D-4AC791BAD48D}"/>
              </a:ext>
            </a:extLst>
          </p:cNvPr>
          <p:cNvCxnSpPr>
            <a:cxnSpLocks/>
          </p:cNvCxnSpPr>
          <p:nvPr/>
        </p:nvCxnSpPr>
        <p:spPr>
          <a:xfrm>
            <a:off x="0" y="6065240"/>
            <a:ext cx="12192000" cy="0"/>
          </a:xfrm>
          <a:prstGeom prst="line">
            <a:avLst/>
          </a:prstGeom>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854C0B00-F1F9-470C-A99F-0CFAAFEBC3C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050011" y="6094363"/>
            <a:ext cx="1820411" cy="763637"/>
          </a:xfrm>
          <a:prstGeom prst="rect">
            <a:avLst/>
          </a:prstGeom>
        </p:spPr>
      </p:pic>
      <p:sp>
        <p:nvSpPr>
          <p:cNvPr id="8" name="Rectangle 7"/>
          <p:cNvSpPr/>
          <p:nvPr/>
        </p:nvSpPr>
        <p:spPr>
          <a:xfrm>
            <a:off x="2806459" y="1164567"/>
            <a:ext cx="7691887" cy="923330"/>
          </a:xfrm>
          <a:prstGeom prst="rect">
            <a:avLst/>
          </a:prstGeom>
        </p:spPr>
        <p:txBody>
          <a:bodyPr wrap="square">
            <a:spAutoFit/>
          </a:bodyPr>
          <a:lstStyle/>
          <a:p>
            <a:endParaRPr lang="en-IN" dirty="0"/>
          </a:p>
          <a:p>
            <a:endParaRPr lang="en-IN" dirty="0"/>
          </a:p>
          <a:p>
            <a:endParaRPr lang="en-IN" dirty="0"/>
          </a:p>
        </p:txBody>
      </p:sp>
      <p:pic>
        <p:nvPicPr>
          <p:cNvPr id="2" name="Picture 1">
            <a:extLst>
              <a:ext uri="{FF2B5EF4-FFF2-40B4-BE49-F238E27FC236}">
                <a16:creationId xmlns:a16="http://schemas.microsoft.com/office/drawing/2014/main" id="{3D1E9FB7-E221-49BA-94EE-F7EA08CB8C1B}"/>
              </a:ext>
            </a:extLst>
          </p:cNvPr>
          <p:cNvPicPr>
            <a:picLocks noChangeAspect="1"/>
          </p:cNvPicPr>
          <p:nvPr/>
        </p:nvPicPr>
        <p:blipFill>
          <a:blip r:embed="rId3"/>
          <a:stretch>
            <a:fillRect/>
          </a:stretch>
        </p:blipFill>
        <p:spPr>
          <a:xfrm>
            <a:off x="1211304" y="180305"/>
            <a:ext cx="9748912" cy="5693429"/>
          </a:xfrm>
          <a:prstGeom prst="rect">
            <a:avLst/>
          </a:prstGeom>
        </p:spPr>
      </p:pic>
    </p:spTree>
    <p:extLst>
      <p:ext uri="{BB962C8B-B14F-4D97-AF65-F5344CB8AC3E}">
        <p14:creationId xmlns:p14="http://schemas.microsoft.com/office/powerpoint/2010/main" val="4082909847"/>
      </p:ext>
    </p:extLst>
  </p:cSld>
  <p:clrMapOvr>
    <a:masterClrMapping/>
  </p:clrMapOvr>
  <p:transition spd="slow">
    <p:wipe/>
  </p:transition>
</p:sld>
</file>

<file path=ppt/slides/slide22.xml><?xml version="1.0" encoding="utf-8"?>
<p:sld xmlns:a="http://schemas.openxmlformats.org/drawingml/2006/main" xmlns:r="http://schemas.openxmlformats.org/officeDocument/2006/relationships" xmlns:p="http://schemas.openxmlformats.org/presentationml/2006/main">
  <p:cSld>
    <p:bg>
      <p:bgPr>
        <a:gradFill>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gradFill>
        <a:effectLst/>
      </p:bgPr>
    </p:bg>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F2CC6B8D-1CC6-4536-916D-4AC791BAD48D}"/>
              </a:ext>
            </a:extLst>
          </p:cNvPr>
          <p:cNvCxnSpPr>
            <a:cxnSpLocks/>
          </p:cNvCxnSpPr>
          <p:nvPr/>
        </p:nvCxnSpPr>
        <p:spPr>
          <a:xfrm>
            <a:off x="0" y="6065240"/>
            <a:ext cx="12192000" cy="0"/>
          </a:xfrm>
          <a:prstGeom prst="line">
            <a:avLst/>
          </a:prstGeom>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854C0B00-F1F9-470C-A99F-0CFAAFEBC3C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050011" y="6094363"/>
            <a:ext cx="1820411" cy="763637"/>
          </a:xfrm>
          <a:prstGeom prst="rect">
            <a:avLst/>
          </a:prstGeom>
        </p:spPr>
      </p:pic>
      <p:sp>
        <p:nvSpPr>
          <p:cNvPr id="8" name="Rectangle 7"/>
          <p:cNvSpPr/>
          <p:nvPr/>
        </p:nvSpPr>
        <p:spPr>
          <a:xfrm>
            <a:off x="2806459" y="1164567"/>
            <a:ext cx="7691887" cy="923330"/>
          </a:xfrm>
          <a:prstGeom prst="rect">
            <a:avLst/>
          </a:prstGeom>
        </p:spPr>
        <p:txBody>
          <a:bodyPr wrap="square">
            <a:spAutoFit/>
          </a:bodyPr>
          <a:lstStyle/>
          <a:p>
            <a:endParaRPr lang="en-IN" dirty="0"/>
          </a:p>
          <a:p>
            <a:endParaRPr lang="en-IN" dirty="0"/>
          </a:p>
          <a:p>
            <a:endParaRPr lang="en-IN" dirty="0"/>
          </a:p>
        </p:txBody>
      </p:sp>
      <p:pic>
        <p:nvPicPr>
          <p:cNvPr id="3" name="Picture 2">
            <a:extLst>
              <a:ext uri="{FF2B5EF4-FFF2-40B4-BE49-F238E27FC236}">
                <a16:creationId xmlns:a16="http://schemas.microsoft.com/office/drawing/2014/main" id="{63CEBBA3-5722-4485-94C3-B44ACC31C389}"/>
              </a:ext>
            </a:extLst>
          </p:cNvPr>
          <p:cNvPicPr>
            <a:picLocks noChangeAspect="1"/>
          </p:cNvPicPr>
          <p:nvPr/>
        </p:nvPicPr>
        <p:blipFill>
          <a:blip r:embed="rId3"/>
          <a:stretch>
            <a:fillRect/>
          </a:stretch>
        </p:blipFill>
        <p:spPr>
          <a:xfrm>
            <a:off x="1055077" y="1"/>
            <a:ext cx="9903655" cy="5170148"/>
          </a:xfrm>
          <a:prstGeom prst="rect">
            <a:avLst/>
          </a:prstGeom>
        </p:spPr>
      </p:pic>
      <p:sp>
        <p:nvSpPr>
          <p:cNvPr id="4" name="Rectangle 3">
            <a:extLst>
              <a:ext uri="{FF2B5EF4-FFF2-40B4-BE49-F238E27FC236}">
                <a16:creationId xmlns:a16="http://schemas.microsoft.com/office/drawing/2014/main" id="{AE457026-A915-46E9-928D-277717CC965D}"/>
              </a:ext>
            </a:extLst>
          </p:cNvPr>
          <p:cNvSpPr/>
          <p:nvPr/>
        </p:nvSpPr>
        <p:spPr>
          <a:xfrm>
            <a:off x="273330" y="5112788"/>
            <a:ext cx="11551554" cy="923330"/>
          </a:xfrm>
          <a:prstGeom prst="rect">
            <a:avLst/>
          </a:prstGeom>
        </p:spPr>
        <p:txBody>
          <a:bodyPr wrap="square">
            <a:spAutoFit/>
          </a:bodyPr>
          <a:lstStyle/>
          <a:p>
            <a:r>
              <a:rPr lang="en-US" dirty="0">
                <a:solidFill>
                  <a:srgbClr val="222222"/>
                </a:solidFill>
                <a:latin typeface="Gill Sans MT" panose="020B0502020104020203" pitchFamily="34" charset="0"/>
              </a:rPr>
              <a:t>The Utah Data Center, also known as the Intelligence Community Comprehensive National Cybersecurity Initiative Data Center, is a data storage facility for the United States Intelligence Community that is designed to store data estimated to be on the order of exabytes or larger.</a:t>
            </a:r>
            <a:endParaRPr lang="en-US" dirty="0">
              <a:latin typeface="Gill Sans MT" panose="020B0502020104020203" pitchFamily="34" charset="0"/>
            </a:endParaRPr>
          </a:p>
        </p:txBody>
      </p:sp>
    </p:spTree>
    <p:extLst>
      <p:ext uri="{BB962C8B-B14F-4D97-AF65-F5344CB8AC3E}">
        <p14:creationId xmlns:p14="http://schemas.microsoft.com/office/powerpoint/2010/main" val="2405354364"/>
      </p:ext>
    </p:extLst>
  </p:cSld>
  <p:clrMapOvr>
    <a:masterClrMapping/>
  </p:clrMapOvr>
  <p:transition spd="slow">
    <p:wipe/>
  </p:transition>
</p:sld>
</file>

<file path=ppt/slides/slide23.xml><?xml version="1.0" encoding="utf-8"?>
<p:sld xmlns:a="http://schemas.openxmlformats.org/drawingml/2006/main" xmlns:r="http://schemas.openxmlformats.org/officeDocument/2006/relationships" xmlns:p="http://schemas.openxmlformats.org/presentationml/2006/main">
  <p:cSld>
    <p:bg>
      <p:bgPr>
        <a:gradFill>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gradFill>
        <a:effectLst/>
      </p:bgPr>
    </p:bg>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F2CC6B8D-1CC6-4536-916D-4AC791BAD48D}"/>
              </a:ext>
            </a:extLst>
          </p:cNvPr>
          <p:cNvCxnSpPr>
            <a:cxnSpLocks/>
          </p:cNvCxnSpPr>
          <p:nvPr/>
        </p:nvCxnSpPr>
        <p:spPr>
          <a:xfrm>
            <a:off x="0" y="6065240"/>
            <a:ext cx="12192000" cy="0"/>
          </a:xfrm>
          <a:prstGeom prst="line">
            <a:avLst/>
          </a:prstGeom>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854C0B00-F1F9-470C-A99F-0CFAAFEBC3C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050011" y="6094363"/>
            <a:ext cx="1820411" cy="763637"/>
          </a:xfrm>
          <a:prstGeom prst="rect">
            <a:avLst/>
          </a:prstGeom>
        </p:spPr>
      </p:pic>
      <p:sp>
        <p:nvSpPr>
          <p:cNvPr id="8" name="Rectangle 7"/>
          <p:cNvSpPr/>
          <p:nvPr/>
        </p:nvSpPr>
        <p:spPr>
          <a:xfrm>
            <a:off x="2806459" y="1164567"/>
            <a:ext cx="7691887" cy="923330"/>
          </a:xfrm>
          <a:prstGeom prst="rect">
            <a:avLst/>
          </a:prstGeom>
        </p:spPr>
        <p:txBody>
          <a:bodyPr wrap="square">
            <a:spAutoFit/>
          </a:bodyPr>
          <a:lstStyle/>
          <a:p>
            <a:endParaRPr lang="en-IN" dirty="0"/>
          </a:p>
          <a:p>
            <a:endParaRPr lang="en-IN" dirty="0"/>
          </a:p>
          <a:p>
            <a:endParaRPr lang="en-IN" dirty="0"/>
          </a:p>
        </p:txBody>
      </p:sp>
      <p:pic>
        <p:nvPicPr>
          <p:cNvPr id="2" name="Picture 1">
            <a:extLst>
              <a:ext uri="{FF2B5EF4-FFF2-40B4-BE49-F238E27FC236}">
                <a16:creationId xmlns:a16="http://schemas.microsoft.com/office/drawing/2014/main" id="{6349F144-014A-4CC8-BDCB-35F522CA7ED1}"/>
              </a:ext>
            </a:extLst>
          </p:cNvPr>
          <p:cNvPicPr>
            <a:picLocks noChangeAspect="1"/>
          </p:cNvPicPr>
          <p:nvPr/>
        </p:nvPicPr>
        <p:blipFill>
          <a:blip r:embed="rId3"/>
          <a:stretch>
            <a:fillRect/>
          </a:stretch>
        </p:blipFill>
        <p:spPr>
          <a:xfrm>
            <a:off x="1041009" y="30496"/>
            <a:ext cx="10030265" cy="4850991"/>
          </a:xfrm>
          <a:prstGeom prst="rect">
            <a:avLst/>
          </a:prstGeom>
        </p:spPr>
      </p:pic>
      <p:sp>
        <p:nvSpPr>
          <p:cNvPr id="3" name="Rectangle 2">
            <a:extLst>
              <a:ext uri="{FF2B5EF4-FFF2-40B4-BE49-F238E27FC236}">
                <a16:creationId xmlns:a16="http://schemas.microsoft.com/office/drawing/2014/main" id="{5C74C011-EC44-42BD-BA75-67A98C65079F}"/>
              </a:ext>
            </a:extLst>
          </p:cNvPr>
          <p:cNvSpPr/>
          <p:nvPr/>
        </p:nvSpPr>
        <p:spPr>
          <a:xfrm>
            <a:off x="407963" y="5011698"/>
            <a:ext cx="11000935" cy="646331"/>
          </a:xfrm>
          <a:prstGeom prst="rect">
            <a:avLst/>
          </a:prstGeom>
        </p:spPr>
        <p:txBody>
          <a:bodyPr wrap="square">
            <a:spAutoFit/>
          </a:bodyPr>
          <a:lstStyle/>
          <a:p>
            <a:r>
              <a:rPr lang="en-US" dirty="0">
                <a:solidFill>
                  <a:srgbClr val="595959"/>
                </a:solidFill>
                <a:latin typeface="Gill Sans MT" panose="020B0502020104020203" pitchFamily="34" charset="0"/>
              </a:rPr>
              <a:t>This new Tier 4 Data Centre development is located in Dublin on a 19 acre site. It is one of the largest Data Centers in Europe and has space for further expansion.</a:t>
            </a:r>
            <a:endParaRPr lang="en-US" dirty="0">
              <a:latin typeface="Gill Sans MT" panose="020B0502020104020203" pitchFamily="34" charset="0"/>
            </a:endParaRPr>
          </a:p>
        </p:txBody>
      </p:sp>
    </p:spTree>
    <p:extLst>
      <p:ext uri="{BB962C8B-B14F-4D97-AF65-F5344CB8AC3E}">
        <p14:creationId xmlns:p14="http://schemas.microsoft.com/office/powerpoint/2010/main" val="1270193150"/>
      </p:ext>
    </p:extLst>
  </p:cSld>
  <p:clrMapOvr>
    <a:masterClrMapping/>
  </p:clrMapOvr>
  <p:transition spd="slow">
    <p:wipe/>
  </p:transition>
</p:sld>
</file>

<file path=ppt/slides/slide24.xml><?xml version="1.0" encoding="utf-8"?>
<p:sld xmlns:a="http://schemas.openxmlformats.org/drawingml/2006/main" xmlns:r="http://schemas.openxmlformats.org/officeDocument/2006/relationships" xmlns:p="http://schemas.openxmlformats.org/presentationml/2006/main">
  <p:cSld>
    <p:bg>
      <p:bgPr>
        <a:gradFill>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gradFill>
        <a:effectLst/>
      </p:bgPr>
    </p:bg>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F2CC6B8D-1CC6-4536-916D-4AC791BAD48D}"/>
              </a:ext>
            </a:extLst>
          </p:cNvPr>
          <p:cNvCxnSpPr>
            <a:cxnSpLocks/>
          </p:cNvCxnSpPr>
          <p:nvPr/>
        </p:nvCxnSpPr>
        <p:spPr>
          <a:xfrm>
            <a:off x="0" y="6065240"/>
            <a:ext cx="12192000" cy="0"/>
          </a:xfrm>
          <a:prstGeom prst="line">
            <a:avLst/>
          </a:prstGeom>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854C0B00-F1F9-470C-A99F-0CFAAFEBC3C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050011" y="6094363"/>
            <a:ext cx="1820411" cy="763637"/>
          </a:xfrm>
          <a:prstGeom prst="rect">
            <a:avLst/>
          </a:prstGeom>
        </p:spPr>
      </p:pic>
      <p:sp>
        <p:nvSpPr>
          <p:cNvPr id="8" name="Rectangle 7"/>
          <p:cNvSpPr/>
          <p:nvPr/>
        </p:nvSpPr>
        <p:spPr>
          <a:xfrm>
            <a:off x="2806459" y="1164567"/>
            <a:ext cx="7691887" cy="923330"/>
          </a:xfrm>
          <a:prstGeom prst="rect">
            <a:avLst/>
          </a:prstGeom>
        </p:spPr>
        <p:txBody>
          <a:bodyPr wrap="square">
            <a:spAutoFit/>
          </a:bodyPr>
          <a:lstStyle/>
          <a:p>
            <a:endParaRPr lang="en-IN" dirty="0"/>
          </a:p>
          <a:p>
            <a:endParaRPr lang="en-IN" dirty="0"/>
          </a:p>
          <a:p>
            <a:endParaRPr lang="en-IN" dirty="0"/>
          </a:p>
        </p:txBody>
      </p:sp>
      <p:pic>
        <p:nvPicPr>
          <p:cNvPr id="2" name="Picture 1">
            <a:extLst>
              <a:ext uri="{FF2B5EF4-FFF2-40B4-BE49-F238E27FC236}">
                <a16:creationId xmlns:a16="http://schemas.microsoft.com/office/drawing/2014/main" id="{6C191DD3-52E0-48FF-A23A-F297CFCF0F35}"/>
              </a:ext>
            </a:extLst>
          </p:cNvPr>
          <p:cNvPicPr>
            <a:picLocks noChangeAspect="1"/>
          </p:cNvPicPr>
          <p:nvPr/>
        </p:nvPicPr>
        <p:blipFill>
          <a:blip r:embed="rId3"/>
          <a:stretch>
            <a:fillRect/>
          </a:stretch>
        </p:blipFill>
        <p:spPr>
          <a:xfrm>
            <a:off x="984738" y="-1"/>
            <a:ext cx="9945859" cy="4895555"/>
          </a:xfrm>
          <a:prstGeom prst="rect">
            <a:avLst/>
          </a:prstGeom>
        </p:spPr>
      </p:pic>
      <p:sp>
        <p:nvSpPr>
          <p:cNvPr id="3" name="Rectangle 2">
            <a:extLst>
              <a:ext uri="{FF2B5EF4-FFF2-40B4-BE49-F238E27FC236}">
                <a16:creationId xmlns:a16="http://schemas.microsoft.com/office/drawing/2014/main" id="{C1BB925E-C68C-4B88-8B6A-32C784850A60}"/>
              </a:ext>
            </a:extLst>
          </p:cNvPr>
          <p:cNvSpPr/>
          <p:nvPr/>
        </p:nvSpPr>
        <p:spPr>
          <a:xfrm>
            <a:off x="984738" y="5207808"/>
            <a:ext cx="4797084" cy="369332"/>
          </a:xfrm>
          <a:prstGeom prst="rect">
            <a:avLst/>
          </a:prstGeom>
        </p:spPr>
        <p:txBody>
          <a:bodyPr wrap="square">
            <a:spAutoFit/>
          </a:bodyPr>
          <a:lstStyle/>
          <a:p>
            <a:r>
              <a:rPr lang="en-US" dirty="0">
                <a:solidFill>
                  <a:srgbClr val="222222"/>
                </a:solidFill>
                <a:latin typeface="Gill Sans MT" panose="020B0502020104020203" pitchFamily="34" charset="0"/>
              </a:rPr>
              <a:t>Facebook Data Center,Lulea,Sweden </a:t>
            </a:r>
            <a:endParaRPr lang="en-US" dirty="0">
              <a:latin typeface="Gill Sans MT" panose="020B0502020104020203" pitchFamily="34" charset="0"/>
            </a:endParaRPr>
          </a:p>
        </p:txBody>
      </p:sp>
    </p:spTree>
    <p:extLst>
      <p:ext uri="{BB962C8B-B14F-4D97-AF65-F5344CB8AC3E}">
        <p14:creationId xmlns:p14="http://schemas.microsoft.com/office/powerpoint/2010/main" val="415819458"/>
      </p:ext>
    </p:extLst>
  </p:cSld>
  <p:clrMapOvr>
    <a:masterClrMapping/>
  </p:clrMapOvr>
  <p:transition spd="slow">
    <p:wipe/>
  </p:transition>
</p:sld>
</file>

<file path=ppt/slides/slide25.xml><?xml version="1.0" encoding="utf-8"?>
<p:sld xmlns:a="http://schemas.openxmlformats.org/drawingml/2006/main" xmlns:r="http://schemas.openxmlformats.org/officeDocument/2006/relationships" xmlns:p="http://schemas.openxmlformats.org/presentationml/2006/main">
  <p:cSld>
    <p:bg>
      <p:bgPr>
        <a:gradFill>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gradFill>
        <a:effectLst/>
      </p:bgPr>
    </p:bg>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F2CC6B8D-1CC6-4536-916D-4AC791BAD48D}"/>
              </a:ext>
            </a:extLst>
          </p:cNvPr>
          <p:cNvCxnSpPr>
            <a:cxnSpLocks/>
          </p:cNvCxnSpPr>
          <p:nvPr/>
        </p:nvCxnSpPr>
        <p:spPr>
          <a:xfrm>
            <a:off x="0" y="6065240"/>
            <a:ext cx="12192000" cy="0"/>
          </a:xfrm>
          <a:prstGeom prst="line">
            <a:avLst/>
          </a:prstGeom>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854C0B00-F1F9-470C-A99F-0CFAAFEBC3C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050011" y="6094363"/>
            <a:ext cx="1820411" cy="763637"/>
          </a:xfrm>
          <a:prstGeom prst="rect">
            <a:avLst/>
          </a:prstGeom>
        </p:spPr>
      </p:pic>
      <p:sp>
        <p:nvSpPr>
          <p:cNvPr id="8" name="Rectangle 7"/>
          <p:cNvSpPr/>
          <p:nvPr/>
        </p:nvSpPr>
        <p:spPr>
          <a:xfrm>
            <a:off x="2806459" y="1164567"/>
            <a:ext cx="7691887" cy="923330"/>
          </a:xfrm>
          <a:prstGeom prst="rect">
            <a:avLst/>
          </a:prstGeom>
        </p:spPr>
        <p:txBody>
          <a:bodyPr wrap="square">
            <a:spAutoFit/>
          </a:bodyPr>
          <a:lstStyle/>
          <a:p>
            <a:endParaRPr lang="en-IN" dirty="0"/>
          </a:p>
          <a:p>
            <a:endParaRPr lang="en-IN" dirty="0"/>
          </a:p>
          <a:p>
            <a:endParaRPr lang="en-IN" dirty="0"/>
          </a:p>
        </p:txBody>
      </p:sp>
      <p:pic>
        <p:nvPicPr>
          <p:cNvPr id="4" name="Picture 3">
            <a:extLst>
              <a:ext uri="{FF2B5EF4-FFF2-40B4-BE49-F238E27FC236}">
                <a16:creationId xmlns:a16="http://schemas.microsoft.com/office/drawing/2014/main" id="{6E5DBF05-FE13-46DE-8B7E-5BF7D4EF1D9A}"/>
              </a:ext>
            </a:extLst>
          </p:cNvPr>
          <p:cNvPicPr>
            <a:picLocks noChangeAspect="1"/>
          </p:cNvPicPr>
          <p:nvPr/>
        </p:nvPicPr>
        <p:blipFill>
          <a:blip r:embed="rId3"/>
          <a:stretch>
            <a:fillRect/>
          </a:stretch>
        </p:blipFill>
        <p:spPr>
          <a:xfrm>
            <a:off x="1277814" y="753"/>
            <a:ext cx="9636369" cy="4838700"/>
          </a:xfrm>
          <a:prstGeom prst="rect">
            <a:avLst/>
          </a:prstGeom>
        </p:spPr>
      </p:pic>
      <p:sp>
        <p:nvSpPr>
          <p:cNvPr id="5" name="Rectangle 4">
            <a:extLst>
              <a:ext uri="{FF2B5EF4-FFF2-40B4-BE49-F238E27FC236}">
                <a16:creationId xmlns:a16="http://schemas.microsoft.com/office/drawing/2014/main" id="{9FAC8DFB-70FE-4D7B-9908-569176B58238}"/>
              </a:ext>
            </a:extLst>
          </p:cNvPr>
          <p:cNvSpPr/>
          <p:nvPr/>
        </p:nvSpPr>
        <p:spPr>
          <a:xfrm>
            <a:off x="0" y="4898347"/>
            <a:ext cx="12191999" cy="1200329"/>
          </a:xfrm>
          <a:prstGeom prst="rect">
            <a:avLst/>
          </a:prstGeom>
        </p:spPr>
        <p:txBody>
          <a:bodyPr wrap="square">
            <a:spAutoFit/>
          </a:bodyPr>
          <a:lstStyle/>
          <a:p>
            <a:r>
              <a:rPr lang="en-US" dirty="0">
                <a:latin typeface="Gill Sans MT" panose="020B0502020104020203" pitchFamily="34" charset="0"/>
              </a:rPr>
              <a:t>Lakeside Technology Center(Chicago), which is an epicenter for numerous diverse businesses counting Century Link, Facebook, and IBM. Owned by Digital Realty Trust, the Lakeside Technology Center is a hub having 1.1 million square feet data space located in Chicago. The huge data center is power backed up by around 50 generators to keep the data processing on track and avoid any kind of data outage.</a:t>
            </a:r>
          </a:p>
        </p:txBody>
      </p:sp>
    </p:spTree>
    <p:extLst>
      <p:ext uri="{BB962C8B-B14F-4D97-AF65-F5344CB8AC3E}">
        <p14:creationId xmlns:p14="http://schemas.microsoft.com/office/powerpoint/2010/main" val="3061828612"/>
      </p:ext>
    </p:extLst>
  </p:cSld>
  <p:clrMapOvr>
    <a:masterClrMapping/>
  </p:clrMapOvr>
  <p:transition spd="slow">
    <p:wipe/>
  </p:transition>
</p:sld>
</file>

<file path=ppt/slides/slide26.xml><?xml version="1.0" encoding="utf-8"?>
<p:sld xmlns:a="http://schemas.openxmlformats.org/drawingml/2006/main" xmlns:r="http://schemas.openxmlformats.org/officeDocument/2006/relationships" xmlns:p="http://schemas.openxmlformats.org/presentationml/2006/main">
  <p:cSld>
    <p:bg>
      <p:bgPr>
        <a:gradFill>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gradFill>
        <a:effectLst/>
      </p:bgPr>
    </p:bg>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F2CC6B8D-1CC6-4536-916D-4AC791BAD48D}"/>
              </a:ext>
            </a:extLst>
          </p:cNvPr>
          <p:cNvCxnSpPr>
            <a:cxnSpLocks/>
          </p:cNvCxnSpPr>
          <p:nvPr/>
        </p:nvCxnSpPr>
        <p:spPr>
          <a:xfrm>
            <a:off x="0" y="6065240"/>
            <a:ext cx="12192000" cy="0"/>
          </a:xfrm>
          <a:prstGeom prst="line">
            <a:avLst/>
          </a:prstGeom>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854C0B00-F1F9-470C-A99F-0CFAAFEBC3C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050011" y="6094363"/>
            <a:ext cx="1820411" cy="763637"/>
          </a:xfrm>
          <a:prstGeom prst="rect">
            <a:avLst/>
          </a:prstGeom>
        </p:spPr>
      </p:pic>
      <p:sp>
        <p:nvSpPr>
          <p:cNvPr id="8" name="Rectangle 7"/>
          <p:cNvSpPr/>
          <p:nvPr/>
        </p:nvSpPr>
        <p:spPr>
          <a:xfrm>
            <a:off x="2806459" y="1164567"/>
            <a:ext cx="7691887" cy="923330"/>
          </a:xfrm>
          <a:prstGeom prst="rect">
            <a:avLst/>
          </a:prstGeom>
        </p:spPr>
        <p:txBody>
          <a:bodyPr wrap="square">
            <a:spAutoFit/>
          </a:bodyPr>
          <a:lstStyle/>
          <a:p>
            <a:endParaRPr lang="en-IN" dirty="0"/>
          </a:p>
          <a:p>
            <a:endParaRPr lang="en-IN" dirty="0"/>
          </a:p>
          <a:p>
            <a:endParaRPr lang="en-IN" dirty="0"/>
          </a:p>
        </p:txBody>
      </p:sp>
      <p:pic>
        <p:nvPicPr>
          <p:cNvPr id="2" name="Picture 1">
            <a:extLst>
              <a:ext uri="{FF2B5EF4-FFF2-40B4-BE49-F238E27FC236}">
                <a16:creationId xmlns:a16="http://schemas.microsoft.com/office/drawing/2014/main" id="{B553A0CC-4539-411F-B149-F6CA6D1BFDD5}"/>
              </a:ext>
            </a:extLst>
          </p:cNvPr>
          <p:cNvPicPr>
            <a:picLocks noChangeAspect="1"/>
          </p:cNvPicPr>
          <p:nvPr/>
        </p:nvPicPr>
        <p:blipFill>
          <a:blip r:embed="rId3"/>
          <a:stretch>
            <a:fillRect/>
          </a:stretch>
        </p:blipFill>
        <p:spPr>
          <a:xfrm>
            <a:off x="0" y="6684"/>
            <a:ext cx="12192000" cy="6058556"/>
          </a:xfrm>
          <a:prstGeom prst="rect">
            <a:avLst/>
          </a:prstGeom>
        </p:spPr>
      </p:pic>
    </p:spTree>
    <p:extLst>
      <p:ext uri="{BB962C8B-B14F-4D97-AF65-F5344CB8AC3E}">
        <p14:creationId xmlns:p14="http://schemas.microsoft.com/office/powerpoint/2010/main" val="2508237394"/>
      </p:ext>
    </p:extLst>
  </p:cSld>
  <p:clrMapOvr>
    <a:masterClrMapping/>
  </p:clrMapOvr>
  <p:transition spd="slow">
    <p:wipe/>
  </p:transition>
</p:sld>
</file>

<file path=ppt/slides/slide27.xml><?xml version="1.0" encoding="utf-8"?>
<p:sld xmlns:a="http://schemas.openxmlformats.org/drawingml/2006/main" xmlns:r="http://schemas.openxmlformats.org/officeDocument/2006/relationships" xmlns:p="http://schemas.openxmlformats.org/presentationml/2006/main">
  <p:cSld>
    <p:bg>
      <p:bgPr>
        <a:gradFill>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gradFill>
        <a:effectLst/>
      </p:bgPr>
    </p:bg>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F2CC6B8D-1CC6-4536-916D-4AC791BAD48D}"/>
              </a:ext>
            </a:extLst>
          </p:cNvPr>
          <p:cNvCxnSpPr>
            <a:cxnSpLocks/>
          </p:cNvCxnSpPr>
          <p:nvPr/>
        </p:nvCxnSpPr>
        <p:spPr>
          <a:xfrm>
            <a:off x="0" y="6065240"/>
            <a:ext cx="12192000" cy="0"/>
          </a:xfrm>
          <a:prstGeom prst="line">
            <a:avLst/>
          </a:prstGeom>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854C0B00-F1F9-470C-A99F-0CFAAFEBC3C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050011" y="6094363"/>
            <a:ext cx="1820411" cy="763637"/>
          </a:xfrm>
          <a:prstGeom prst="rect">
            <a:avLst/>
          </a:prstGeom>
        </p:spPr>
      </p:pic>
      <p:sp>
        <p:nvSpPr>
          <p:cNvPr id="8" name="Rectangle 7"/>
          <p:cNvSpPr/>
          <p:nvPr/>
        </p:nvSpPr>
        <p:spPr>
          <a:xfrm>
            <a:off x="2806459" y="1164567"/>
            <a:ext cx="7691887" cy="923330"/>
          </a:xfrm>
          <a:prstGeom prst="rect">
            <a:avLst/>
          </a:prstGeom>
        </p:spPr>
        <p:txBody>
          <a:bodyPr wrap="square">
            <a:spAutoFit/>
          </a:bodyPr>
          <a:lstStyle/>
          <a:p>
            <a:endParaRPr lang="en-IN" dirty="0"/>
          </a:p>
          <a:p>
            <a:endParaRPr lang="en-IN" dirty="0"/>
          </a:p>
          <a:p>
            <a:endParaRPr lang="en-IN" dirty="0"/>
          </a:p>
        </p:txBody>
      </p:sp>
      <p:pic>
        <p:nvPicPr>
          <p:cNvPr id="2" name="Picture 1">
            <a:extLst>
              <a:ext uri="{FF2B5EF4-FFF2-40B4-BE49-F238E27FC236}">
                <a16:creationId xmlns:a16="http://schemas.microsoft.com/office/drawing/2014/main" id="{2F3E6FC7-80D6-486A-949F-C5FD6A4304FF}"/>
              </a:ext>
            </a:extLst>
          </p:cNvPr>
          <p:cNvPicPr>
            <a:picLocks noChangeAspect="1"/>
          </p:cNvPicPr>
          <p:nvPr/>
        </p:nvPicPr>
        <p:blipFill>
          <a:blip r:embed="rId3"/>
          <a:stretch>
            <a:fillRect/>
          </a:stretch>
        </p:blipFill>
        <p:spPr>
          <a:xfrm>
            <a:off x="1153550" y="39077"/>
            <a:ext cx="10002129" cy="6026164"/>
          </a:xfrm>
          <a:prstGeom prst="rect">
            <a:avLst/>
          </a:prstGeom>
        </p:spPr>
      </p:pic>
    </p:spTree>
    <p:extLst>
      <p:ext uri="{BB962C8B-B14F-4D97-AF65-F5344CB8AC3E}">
        <p14:creationId xmlns:p14="http://schemas.microsoft.com/office/powerpoint/2010/main" val="1784581742"/>
      </p:ext>
    </p:extLst>
  </p:cSld>
  <p:clrMapOvr>
    <a:masterClrMapping/>
  </p:clrMapOvr>
  <p:transition spd="slow">
    <p:wipe/>
  </p:transition>
</p:sld>
</file>

<file path=ppt/slides/slide28.xml><?xml version="1.0" encoding="utf-8"?>
<p:sld xmlns:a="http://schemas.openxmlformats.org/drawingml/2006/main" xmlns:r="http://schemas.openxmlformats.org/officeDocument/2006/relationships" xmlns:p="http://schemas.openxmlformats.org/presentationml/2006/main">
  <p:cSld>
    <p:bg>
      <p:bgPr>
        <a:gradFill>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gradFill>
        <a:effectLst/>
      </p:bgPr>
    </p:bg>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F2CC6B8D-1CC6-4536-916D-4AC791BAD48D}"/>
              </a:ext>
            </a:extLst>
          </p:cNvPr>
          <p:cNvCxnSpPr>
            <a:cxnSpLocks/>
          </p:cNvCxnSpPr>
          <p:nvPr/>
        </p:nvCxnSpPr>
        <p:spPr>
          <a:xfrm>
            <a:off x="0" y="6065240"/>
            <a:ext cx="12192000" cy="0"/>
          </a:xfrm>
          <a:prstGeom prst="line">
            <a:avLst/>
          </a:prstGeom>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854C0B00-F1F9-470C-A99F-0CFAAFEBC3C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050011" y="6094363"/>
            <a:ext cx="1820411" cy="763637"/>
          </a:xfrm>
          <a:prstGeom prst="rect">
            <a:avLst/>
          </a:prstGeom>
        </p:spPr>
      </p:pic>
      <p:pic>
        <p:nvPicPr>
          <p:cNvPr id="8" name="Content Placeholder 3">
            <a:extLst>
              <a:ext uri="{FF2B5EF4-FFF2-40B4-BE49-F238E27FC236}">
                <a16:creationId xmlns:a16="http://schemas.microsoft.com/office/drawing/2014/main" id="{17D26442-12B1-4C21-A6D1-ACF308EC7EEF}"/>
              </a:ext>
            </a:extLst>
          </p:cNvPr>
          <p:cNvPicPr>
            <a:picLocks noChangeAspect="1"/>
          </p:cNvPicPr>
          <p:nvPr/>
        </p:nvPicPr>
        <p:blipFill>
          <a:blip r:embed="rId3"/>
          <a:stretch>
            <a:fillRect/>
          </a:stretch>
        </p:blipFill>
        <p:spPr>
          <a:xfrm>
            <a:off x="1181686" y="-1"/>
            <a:ext cx="9805182" cy="6094363"/>
          </a:xfrm>
          <a:prstGeom prst="rect">
            <a:avLst/>
          </a:prstGeom>
        </p:spPr>
      </p:pic>
    </p:spTree>
    <p:extLst>
      <p:ext uri="{BB962C8B-B14F-4D97-AF65-F5344CB8AC3E}">
        <p14:creationId xmlns:p14="http://schemas.microsoft.com/office/powerpoint/2010/main" val="3038194131"/>
      </p:ext>
    </p:extLst>
  </p:cSld>
  <p:clrMapOvr>
    <a:masterClrMapping/>
  </p:clrMapOvr>
  <p:transition spd="slow">
    <p:wipe/>
  </p:transition>
</p:sld>
</file>

<file path=ppt/slides/slide29.xml><?xml version="1.0" encoding="utf-8"?>
<p:sld xmlns:a="http://schemas.openxmlformats.org/drawingml/2006/main" xmlns:r="http://schemas.openxmlformats.org/officeDocument/2006/relationships" xmlns:p="http://schemas.openxmlformats.org/presentationml/2006/main">
  <p:cSld>
    <p:bg>
      <p:bgPr>
        <a:gradFill>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gradFill>
        <a:effectLst/>
      </p:bgPr>
    </p:bg>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F2CC6B8D-1CC6-4536-916D-4AC791BAD48D}"/>
              </a:ext>
            </a:extLst>
          </p:cNvPr>
          <p:cNvCxnSpPr>
            <a:cxnSpLocks/>
          </p:cNvCxnSpPr>
          <p:nvPr/>
        </p:nvCxnSpPr>
        <p:spPr>
          <a:xfrm>
            <a:off x="0" y="6065240"/>
            <a:ext cx="12192000" cy="0"/>
          </a:xfrm>
          <a:prstGeom prst="line">
            <a:avLst/>
          </a:prstGeom>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854C0B00-F1F9-470C-A99F-0CFAAFEBC3C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050011" y="6094363"/>
            <a:ext cx="1820411" cy="763637"/>
          </a:xfrm>
          <a:prstGeom prst="rect">
            <a:avLst/>
          </a:prstGeom>
        </p:spPr>
      </p:pic>
      <p:sp>
        <p:nvSpPr>
          <p:cNvPr id="11" name="Title 1">
            <a:extLst>
              <a:ext uri="{FF2B5EF4-FFF2-40B4-BE49-F238E27FC236}">
                <a16:creationId xmlns:a16="http://schemas.microsoft.com/office/drawing/2014/main" id="{1F730A7A-D5BD-414E-87BD-156B3A198E40}"/>
              </a:ext>
            </a:extLst>
          </p:cNvPr>
          <p:cNvSpPr txBox="1">
            <a:spLocks/>
          </p:cNvSpPr>
          <p:nvPr/>
        </p:nvSpPr>
        <p:spPr>
          <a:xfrm>
            <a:off x="1399023" y="0"/>
            <a:ext cx="9393953" cy="792759"/>
          </a:xfrm>
          <a:prstGeom prst="rect">
            <a:avLst/>
          </a:prstGeom>
        </p:spPr>
        <p:txBody>
          <a:bodyPr anchor="ctr">
            <a:norm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endParaRPr lang="en-IN" sz="3200" dirty="0">
              <a:solidFill>
                <a:schemeClr val="tx1"/>
              </a:solidFill>
              <a:latin typeface="Times New Roman" panose="02020603050405020304" pitchFamily="18" charset="0"/>
              <a:cs typeface="Times New Roman" panose="02020603050405020304" pitchFamily="18" charset="0"/>
            </a:endParaRPr>
          </a:p>
        </p:txBody>
      </p:sp>
      <p:sp>
        <p:nvSpPr>
          <p:cNvPr id="2" name="Rectangle 1">
            <a:extLst>
              <a:ext uri="{FF2B5EF4-FFF2-40B4-BE49-F238E27FC236}">
                <a16:creationId xmlns:a16="http://schemas.microsoft.com/office/drawing/2014/main" id="{A0129567-F9F8-439C-9BCD-E95DD2F7A8D0}"/>
              </a:ext>
            </a:extLst>
          </p:cNvPr>
          <p:cNvSpPr/>
          <p:nvPr/>
        </p:nvSpPr>
        <p:spPr>
          <a:xfrm>
            <a:off x="2487635" y="2024188"/>
            <a:ext cx="7216727" cy="1077218"/>
          </a:xfrm>
          <a:prstGeom prst="rect">
            <a:avLst/>
          </a:prstGeom>
        </p:spPr>
        <p:txBody>
          <a:bodyPr wrap="square">
            <a:spAutoFit/>
          </a:bodyPr>
          <a:lstStyle/>
          <a:p>
            <a:r>
              <a:rPr lang="en-US" sz="3200" dirty="0">
                <a:latin typeface="Gill Sans MT" panose="020B0502020104020203" pitchFamily="34" charset="0"/>
              </a:rPr>
              <a:t>     </a:t>
            </a:r>
            <a:r>
              <a:rPr lang="en-US" sz="3200" dirty="0">
                <a:solidFill>
                  <a:schemeClr val="tx1">
                    <a:lumMod val="85000"/>
                    <a:lumOff val="15000"/>
                  </a:schemeClr>
                </a:solidFill>
                <a:latin typeface="Gill Sans MT" panose="020B0502020104020203" pitchFamily="34" charset="0"/>
                <a:ea typeface="+mj-ea"/>
                <a:cs typeface="Times New Roman" panose="02020603050405020304" pitchFamily="18" charset="0"/>
              </a:rPr>
              <a:t>AWS GLOBAL INFRASTRUCTURE</a:t>
            </a:r>
          </a:p>
          <a:p>
            <a:r>
              <a:rPr lang="en-US" sz="3200" dirty="0">
                <a:solidFill>
                  <a:schemeClr val="tx1">
                    <a:lumMod val="85000"/>
                    <a:lumOff val="15000"/>
                  </a:schemeClr>
                </a:solidFill>
                <a:latin typeface="Gill Sans MT" panose="020B0502020104020203" pitchFamily="34" charset="0"/>
                <a:ea typeface="+mj-ea"/>
                <a:cs typeface="Times New Roman" panose="02020603050405020304" pitchFamily="18" charset="0"/>
              </a:rPr>
              <a:t>     AVAILABILITY ZONES &amp; REGIONS</a:t>
            </a:r>
          </a:p>
        </p:txBody>
      </p:sp>
    </p:spTree>
    <p:extLst>
      <p:ext uri="{BB962C8B-B14F-4D97-AF65-F5344CB8AC3E}">
        <p14:creationId xmlns:p14="http://schemas.microsoft.com/office/powerpoint/2010/main" val="4176060388"/>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effectLst/>
      </p:bgPr>
    </p:bg>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F2CC6B8D-1CC6-4536-916D-4AC791BAD48D}"/>
              </a:ext>
            </a:extLst>
          </p:cNvPr>
          <p:cNvCxnSpPr>
            <a:cxnSpLocks/>
          </p:cNvCxnSpPr>
          <p:nvPr/>
        </p:nvCxnSpPr>
        <p:spPr>
          <a:xfrm>
            <a:off x="0" y="6065240"/>
            <a:ext cx="12192000" cy="0"/>
          </a:xfrm>
          <a:prstGeom prst="line">
            <a:avLst/>
          </a:prstGeom>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854C0B00-F1F9-470C-A99F-0CFAAFEBC3C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050011" y="6094363"/>
            <a:ext cx="1820411" cy="763637"/>
          </a:xfrm>
          <a:prstGeom prst="rect">
            <a:avLst/>
          </a:prstGeom>
        </p:spPr>
      </p:pic>
      <p:sp>
        <p:nvSpPr>
          <p:cNvPr id="11" name="Title 1">
            <a:extLst>
              <a:ext uri="{FF2B5EF4-FFF2-40B4-BE49-F238E27FC236}">
                <a16:creationId xmlns:a16="http://schemas.microsoft.com/office/drawing/2014/main" id="{1F730A7A-D5BD-414E-87BD-156B3A198E40}"/>
              </a:ext>
            </a:extLst>
          </p:cNvPr>
          <p:cNvSpPr txBox="1">
            <a:spLocks/>
          </p:cNvSpPr>
          <p:nvPr/>
        </p:nvSpPr>
        <p:spPr>
          <a:xfrm>
            <a:off x="1717106" y="78168"/>
            <a:ext cx="9393953" cy="714591"/>
          </a:xfrm>
          <a:prstGeom prst="rect">
            <a:avLst/>
          </a:prstGeom>
        </p:spPr>
        <p:txBody>
          <a:bodyPr anchor="ctr">
            <a:norm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sz="3200" dirty="0">
                <a:latin typeface="Gill Sans MT" panose="020B0502020104020203" pitchFamily="34" charset="0"/>
              </a:rPr>
              <a:t>       </a:t>
            </a:r>
            <a:r>
              <a:rPr lang="en-IN" sz="3200" dirty="0">
                <a:latin typeface="Gill Sans MT" panose="020B0502020104020203" pitchFamily="34" charset="0"/>
                <a:cs typeface="Times New Roman" panose="02020603050405020304" pitchFamily="18" charset="0"/>
              </a:rPr>
              <a:t>CLOUD COMPUTING SERVICE MODELS</a:t>
            </a:r>
            <a:endParaRPr lang="en-IN" sz="3200" dirty="0">
              <a:solidFill>
                <a:schemeClr val="tx1"/>
              </a:solidFill>
              <a:latin typeface="Gill Sans MT" panose="020B0502020104020203" pitchFamily="34" charset="0"/>
              <a:cs typeface="Times New Roman" panose="02020603050405020304" pitchFamily="18" charset="0"/>
            </a:endParaRPr>
          </a:p>
        </p:txBody>
      </p:sp>
      <p:sp>
        <p:nvSpPr>
          <p:cNvPr id="12" name="Rectangle 11">
            <a:extLst>
              <a:ext uri="{FF2B5EF4-FFF2-40B4-BE49-F238E27FC236}">
                <a16:creationId xmlns:a16="http://schemas.microsoft.com/office/drawing/2014/main" id="{8D56F161-EE02-4F24-84BB-61143296AF34}"/>
              </a:ext>
            </a:extLst>
          </p:cNvPr>
          <p:cNvSpPr/>
          <p:nvPr/>
        </p:nvSpPr>
        <p:spPr>
          <a:xfrm>
            <a:off x="172269" y="1178416"/>
            <a:ext cx="6677637" cy="5078313"/>
          </a:xfrm>
          <a:prstGeom prst="rect">
            <a:avLst/>
          </a:prstGeom>
        </p:spPr>
        <p:txBody>
          <a:bodyPr wrap="square">
            <a:spAutoFit/>
          </a:bodyPr>
          <a:lstStyle/>
          <a:p>
            <a:pPr marL="171450" indent="-171450">
              <a:buClr>
                <a:srgbClr val="2BD4FF"/>
              </a:buClr>
              <a:buFont typeface="Wingdings" panose="05000000000000000000" pitchFamily="2" charset="2"/>
              <a:buChar char="Ø"/>
            </a:pPr>
            <a:r>
              <a:rPr lang="en-IN" b="1" dirty="0">
                <a:latin typeface="Gill Sans MT" panose="020B0502020104020203" pitchFamily="34" charset="0"/>
                <a:cs typeface="Times New Roman" panose="02020603050405020304" pitchFamily="18" charset="0"/>
              </a:rPr>
              <a:t>IaaS</a:t>
            </a:r>
            <a:r>
              <a:rPr lang="en-IN" dirty="0">
                <a:latin typeface="Gill Sans MT" panose="020B0502020104020203" pitchFamily="34" charset="0"/>
                <a:cs typeface="Times New Roman" panose="02020603050405020304" pitchFamily="18" charset="0"/>
              </a:rPr>
              <a:t> -Infrastructure as a service (IaaS)  is a cloud computing offering in which a vendor provides users access to computing resources such as servers, storage and networking. </a:t>
            </a:r>
          </a:p>
          <a:p>
            <a:pPr marL="171450" indent="-171450">
              <a:buClr>
                <a:srgbClr val="2BD4FF"/>
              </a:buClr>
              <a:buFont typeface="Wingdings" panose="05000000000000000000" pitchFamily="2" charset="2"/>
              <a:buChar char="Ø"/>
            </a:pPr>
            <a:endParaRPr lang="en-IN" dirty="0">
              <a:latin typeface="Gill Sans MT" panose="020B0502020104020203" pitchFamily="34" charset="0"/>
              <a:cs typeface="Times New Roman" panose="02020603050405020304" pitchFamily="18" charset="0"/>
            </a:endParaRPr>
          </a:p>
          <a:p>
            <a:pPr marL="171450" indent="-171450">
              <a:buClr>
                <a:srgbClr val="2BD4FF"/>
              </a:buClr>
              <a:buFont typeface="Wingdings" panose="05000000000000000000" pitchFamily="2" charset="2"/>
              <a:buChar char="Ø"/>
            </a:pPr>
            <a:r>
              <a:rPr lang="en-IN" b="1" dirty="0">
                <a:latin typeface="Gill Sans MT" panose="020B0502020104020203" pitchFamily="34" charset="0"/>
                <a:cs typeface="Times New Roman" panose="02020603050405020304" pitchFamily="18" charset="0"/>
              </a:rPr>
              <a:t>PaaS</a:t>
            </a:r>
            <a:r>
              <a:rPr lang="en-IN" dirty="0">
                <a:latin typeface="Gill Sans MT" panose="020B0502020104020203" pitchFamily="34" charset="0"/>
                <a:cs typeface="Times New Roman" panose="02020603050405020304" pitchFamily="18" charset="0"/>
              </a:rPr>
              <a:t>-Platform as a service (PaaS) is a cloud computing offering that provides users with a cloud environment in which they can develop, manage and deliver applications. In addition to storage and other computing resources, users are able to use a suite of prebuilt tools to develop, customize and test their own applications</a:t>
            </a:r>
          </a:p>
          <a:p>
            <a:pPr>
              <a:buClr>
                <a:srgbClr val="2BD4FF"/>
              </a:buClr>
            </a:pPr>
            <a:endParaRPr lang="en-IN" dirty="0">
              <a:latin typeface="Gill Sans MT" panose="020B0502020104020203" pitchFamily="34" charset="0"/>
              <a:cs typeface="Times New Roman" panose="02020603050405020304" pitchFamily="18" charset="0"/>
            </a:endParaRPr>
          </a:p>
          <a:p>
            <a:pPr marL="171450" indent="-171450">
              <a:buClr>
                <a:srgbClr val="2BD4FF"/>
              </a:buClr>
              <a:buFont typeface="Wingdings" panose="05000000000000000000" pitchFamily="2" charset="2"/>
              <a:buChar char="Ø"/>
            </a:pPr>
            <a:r>
              <a:rPr lang="en-IN" b="1" dirty="0">
                <a:latin typeface="Gill Sans MT" panose="020B0502020104020203" pitchFamily="34" charset="0"/>
                <a:cs typeface="Times New Roman" panose="02020603050405020304" pitchFamily="18" charset="0"/>
              </a:rPr>
              <a:t>SaaS</a:t>
            </a:r>
            <a:r>
              <a:rPr lang="en-IN" dirty="0">
                <a:latin typeface="Gill Sans MT" panose="020B0502020104020203" pitchFamily="34" charset="0"/>
                <a:cs typeface="Times New Roman" panose="02020603050405020304" pitchFamily="18" charset="0"/>
              </a:rPr>
              <a:t>-Software as a service (SaaS)  is a cloud computing offering that provides users with access to a vendor’s cloud-based software. Users do not install applications on their local devices. Instead, the applications reside on a remote cloud network accessed through the web or an API. Through the application, users can store and analyze data and collaborate on projects</a:t>
            </a:r>
          </a:p>
          <a:p>
            <a:pPr>
              <a:buClr>
                <a:srgbClr val="2BD4FF"/>
              </a:buClr>
            </a:pPr>
            <a:endParaRPr lang="en-IN" dirty="0">
              <a:latin typeface="Gill Sans MT" panose="020B0502020104020203" pitchFamily="34" charset="0"/>
            </a:endParaRPr>
          </a:p>
          <a:p>
            <a:pPr>
              <a:buClr>
                <a:srgbClr val="2BD4FF"/>
              </a:buClr>
            </a:pPr>
            <a:r>
              <a:rPr lang="en-IN" dirty="0">
                <a:solidFill>
                  <a:srgbClr val="FEFFFF"/>
                </a:solidFill>
                <a:latin typeface="Gill Sans MT" panose="020B0502020104020203" pitchFamily="34" charset="0"/>
              </a:rPr>
              <a:t>.</a:t>
            </a:r>
          </a:p>
        </p:txBody>
      </p:sp>
      <p:pic>
        <p:nvPicPr>
          <p:cNvPr id="2" name="Picture 1">
            <a:extLst>
              <a:ext uri="{FF2B5EF4-FFF2-40B4-BE49-F238E27FC236}">
                <a16:creationId xmlns:a16="http://schemas.microsoft.com/office/drawing/2014/main" id="{FCA28918-87E6-4F5D-8790-9653E2047CC3}"/>
              </a:ext>
            </a:extLst>
          </p:cNvPr>
          <p:cNvPicPr>
            <a:picLocks noChangeAspect="1"/>
          </p:cNvPicPr>
          <p:nvPr/>
        </p:nvPicPr>
        <p:blipFill>
          <a:blip r:embed="rId3"/>
          <a:stretch>
            <a:fillRect/>
          </a:stretch>
        </p:blipFill>
        <p:spPr>
          <a:xfrm>
            <a:off x="6996419" y="1262130"/>
            <a:ext cx="5036190" cy="4417453"/>
          </a:xfrm>
          <a:prstGeom prst="rect">
            <a:avLst/>
          </a:prstGeom>
        </p:spPr>
      </p:pic>
    </p:spTree>
    <p:extLst>
      <p:ext uri="{BB962C8B-B14F-4D97-AF65-F5344CB8AC3E}">
        <p14:creationId xmlns:p14="http://schemas.microsoft.com/office/powerpoint/2010/main" val="2274173185"/>
      </p:ext>
    </p:extLst>
  </p:cSld>
  <p:clrMapOvr>
    <a:masterClrMapping/>
  </p:clrMapOvr>
  <p:transition spd="slow">
    <p:wipe/>
  </p:transition>
</p:sld>
</file>

<file path=ppt/slides/slide30.xml><?xml version="1.0" encoding="utf-8"?>
<p:sld xmlns:a="http://schemas.openxmlformats.org/drawingml/2006/main" xmlns:r="http://schemas.openxmlformats.org/officeDocument/2006/relationships" xmlns:p="http://schemas.openxmlformats.org/presentationml/2006/main">
  <p:cSld>
    <p:bg>
      <p:bgPr>
        <a:gradFill>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gradFill>
        <a:effectLst/>
      </p:bgPr>
    </p:bg>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F2CC6B8D-1CC6-4536-916D-4AC791BAD48D}"/>
              </a:ext>
            </a:extLst>
          </p:cNvPr>
          <p:cNvCxnSpPr>
            <a:cxnSpLocks/>
          </p:cNvCxnSpPr>
          <p:nvPr/>
        </p:nvCxnSpPr>
        <p:spPr>
          <a:xfrm>
            <a:off x="0" y="6065240"/>
            <a:ext cx="12192000" cy="0"/>
          </a:xfrm>
          <a:prstGeom prst="line">
            <a:avLst/>
          </a:prstGeom>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854C0B00-F1F9-470C-A99F-0CFAAFEBC3C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050011" y="6094363"/>
            <a:ext cx="1820411" cy="763637"/>
          </a:xfrm>
          <a:prstGeom prst="rect">
            <a:avLst/>
          </a:prstGeom>
        </p:spPr>
      </p:pic>
      <p:sp>
        <p:nvSpPr>
          <p:cNvPr id="11" name="Title 1">
            <a:extLst>
              <a:ext uri="{FF2B5EF4-FFF2-40B4-BE49-F238E27FC236}">
                <a16:creationId xmlns:a16="http://schemas.microsoft.com/office/drawing/2014/main" id="{1F730A7A-D5BD-414E-87BD-156B3A198E40}"/>
              </a:ext>
            </a:extLst>
          </p:cNvPr>
          <p:cNvSpPr txBox="1">
            <a:spLocks/>
          </p:cNvSpPr>
          <p:nvPr/>
        </p:nvSpPr>
        <p:spPr>
          <a:xfrm>
            <a:off x="1399023" y="0"/>
            <a:ext cx="9393953" cy="792759"/>
          </a:xfrm>
          <a:prstGeom prst="rect">
            <a:avLst/>
          </a:prstGeom>
        </p:spPr>
        <p:txBody>
          <a:bodyPr anchor="ctr">
            <a:norm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endParaRPr lang="en-IN" sz="3200" dirty="0">
              <a:solidFill>
                <a:schemeClr val="tx1"/>
              </a:solidFill>
              <a:latin typeface="Times New Roman" panose="02020603050405020304" pitchFamily="18" charset="0"/>
              <a:cs typeface="Times New Roman" panose="02020603050405020304" pitchFamily="18" charset="0"/>
            </a:endParaRPr>
          </a:p>
        </p:txBody>
      </p:sp>
      <p:sp>
        <p:nvSpPr>
          <p:cNvPr id="2" name="Rectangle 1">
            <a:extLst>
              <a:ext uri="{FF2B5EF4-FFF2-40B4-BE49-F238E27FC236}">
                <a16:creationId xmlns:a16="http://schemas.microsoft.com/office/drawing/2014/main" id="{A0129567-F9F8-439C-9BCD-E95DD2F7A8D0}"/>
              </a:ext>
            </a:extLst>
          </p:cNvPr>
          <p:cNvSpPr/>
          <p:nvPr/>
        </p:nvSpPr>
        <p:spPr>
          <a:xfrm>
            <a:off x="1730327" y="1603725"/>
            <a:ext cx="7413674" cy="369332"/>
          </a:xfrm>
          <a:prstGeom prst="rect">
            <a:avLst/>
          </a:prstGeom>
        </p:spPr>
        <p:txBody>
          <a:bodyPr wrap="square">
            <a:spAutoFit/>
          </a:bodyPr>
          <a:lstStyle/>
          <a:p>
            <a:r>
              <a:rPr lang="en-US" dirty="0"/>
              <a:t>                 </a:t>
            </a:r>
            <a:endParaRPr lang="en-US" sz="3600" b="1" dirty="0"/>
          </a:p>
        </p:txBody>
      </p:sp>
      <p:sp>
        <p:nvSpPr>
          <p:cNvPr id="3" name="Rectangle 2">
            <a:extLst>
              <a:ext uri="{FF2B5EF4-FFF2-40B4-BE49-F238E27FC236}">
                <a16:creationId xmlns:a16="http://schemas.microsoft.com/office/drawing/2014/main" id="{CF8A2EB9-EE9C-47EE-89B4-211323759E64}"/>
              </a:ext>
            </a:extLst>
          </p:cNvPr>
          <p:cNvSpPr/>
          <p:nvPr/>
        </p:nvSpPr>
        <p:spPr>
          <a:xfrm>
            <a:off x="28137" y="27047"/>
            <a:ext cx="9244451" cy="584775"/>
          </a:xfrm>
          <a:prstGeom prst="rect">
            <a:avLst/>
          </a:prstGeom>
        </p:spPr>
        <p:txBody>
          <a:bodyPr wrap="square">
            <a:spAutoFit/>
          </a:bodyPr>
          <a:lstStyle/>
          <a:p>
            <a:r>
              <a:rPr lang="en-US" sz="3200" dirty="0">
                <a:latin typeface="Gill Sans MT" panose="020B0502020104020203" pitchFamily="34" charset="0"/>
              </a:rPr>
              <a:t>AWS GLOBAL INFRASTRUCTURE</a:t>
            </a:r>
          </a:p>
        </p:txBody>
      </p:sp>
      <p:sp>
        <p:nvSpPr>
          <p:cNvPr id="4" name="Rectangle 3">
            <a:extLst>
              <a:ext uri="{FF2B5EF4-FFF2-40B4-BE49-F238E27FC236}">
                <a16:creationId xmlns:a16="http://schemas.microsoft.com/office/drawing/2014/main" id="{F5E4A07C-D5BC-4B2B-B46C-14328BDE6728}"/>
              </a:ext>
            </a:extLst>
          </p:cNvPr>
          <p:cNvSpPr/>
          <p:nvPr/>
        </p:nvSpPr>
        <p:spPr>
          <a:xfrm>
            <a:off x="28137" y="396379"/>
            <a:ext cx="11842285" cy="3416320"/>
          </a:xfrm>
          <a:prstGeom prst="rect">
            <a:avLst/>
          </a:prstGeom>
        </p:spPr>
        <p:txBody>
          <a:bodyPr wrap="square">
            <a:spAutoFit/>
          </a:bodyPr>
          <a:lstStyle/>
          <a:p>
            <a:endParaRPr lang="en-US" dirty="0">
              <a:solidFill>
                <a:srgbClr val="000000"/>
              </a:solidFill>
              <a:latin typeface="Gill Sans MT" panose="020B0502020104020203" pitchFamily="34" charset="0"/>
              <a:cs typeface="Times New Roman" panose="02020603050405020304" pitchFamily="18" charset="0"/>
            </a:endParaRPr>
          </a:p>
          <a:p>
            <a:r>
              <a:rPr lang="en-US" dirty="0">
                <a:solidFill>
                  <a:srgbClr val="000000"/>
                </a:solidFill>
                <a:latin typeface="Gill Sans MT" panose="020B0502020104020203" pitchFamily="34" charset="0"/>
                <a:cs typeface="Times New Roman" panose="02020603050405020304" pitchFamily="18" charset="0"/>
              </a:rPr>
              <a:t>The AWS Cloud spans 69 Availability Zones within 22 geographic regions around the world, with announced plans for 9 more Availability Zones and three more AWS Regions in Jakarta, Cape Town, Milan</a:t>
            </a:r>
            <a:endParaRPr lang="en-US" dirty="0">
              <a:latin typeface="Gill Sans MT" panose="020B0502020104020203" pitchFamily="34" charset="0"/>
            </a:endParaRPr>
          </a:p>
          <a:p>
            <a:endParaRPr lang="en-US" dirty="0">
              <a:latin typeface="Gill Sans MT" panose="020B0502020104020203" pitchFamily="34" charset="0"/>
            </a:endParaRPr>
          </a:p>
          <a:p>
            <a:r>
              <a:rPr lang="en-US" b="1" dirty="0">
                <a:latin typeface="Gill Sans MT" panose="020B0502020104020203" pitchFamily="34" charset="0"/>
              </a:rPr>
              <a:t>AWS Regions</a:t>
            </a:r>
          </a:p>
          <a:p>
            <a:r>
              <a:rPr lang="en-US" dirty="0">
                <a:solidFill>
                  <a:srgbClr val="000000"/>
                </a:solidFill>
                <a:latin typeface="Gill Sans MT" panose="020B0502020104020203" pitchFamily="34" charset="0"/>
                <a:cs typeface="Times New Roman" panose="02020603050405020304" pitchFamily="18" charset="0"/>
              </a:rPr>
              <a:t>An AWS Region is a geographical location with a collection of availability zones mapped to physical data centers in that region. Every region is physically isolated from and independent of every other region in terms of location, power, water supply, etc.</a:t>
            </a:r>
          </a:p>
          <a:p>
            <a:r>
              <a:rPr lang="en-US" dirty="0">
                <a:solidFill>
                  <a:srgbClr val="000000"/>
                </a:solidFill>
                <a:latin typeface="Gill Sans MT" panose="020B0502020104020203" pitchFamily="34" charset="0"/>
                <a:cs typeface="Times New Roman" panose="02020603050405020304" pitchFamily="18" charset="0"/>
              </a:rPr>
              <a:t>This level of isolation is critical for workloads with compliance and data sovereignty requirements where guarantees must be made that user data does not leave a particular geographic region. Inside each region, you will find two or more availability zones with each zone hosted in separate data centers from another zone. The largest AWS region, us-east-1, has six zones(Northern Virginia) </a:t>
            </a:r>
          </a:p>
          <a:p>
            <a:endParaRPr lang="en-US" dirty="0">
              <a:solidFill>
                <a:srgbClr val="000000"/>
              </a:solidFill>
              <a:latin typeface="Gill Sans MT" panose="020B0502020104020203" pitchFamily="34" charset="0"/>
              <a:cs typeface="Times New Roman" panose="02020603050405020304" pitchFamily="18" charset="0"/>
            </a:endParaRPr>
          </a:p>
        </p:txBody>
      </p:sp>
      <p:sp>
        <p:nvSpPr>
          <p:cNvPr id="5" name="Rectangle 4">
            <a:extLst>
              <a:ext uri="{FF2B5EF4-FFF2-40B4-BE49-F238E27FC236}">
                <a16:creationId xmlns:a16="http://schemas.microsoft.com/office/drawing/2014/main" id="{7495CD66-7486-426F-87E8-D14222D9E9AA}"/>
              </a:ext>
            </a:extLst>
          </p:cNvPr>
          <p:cNvSpPr/>
          <p:nvPr/>
        </p:nvSpPr>
        <p:spPr>
          <a:xfrm>
            <a:off x="28137" y="3812699"/>
            <a:ext cx="12191999" cy="2031325"/>
          </a:xfrm>
          <a:prstGeom prst="rect">
            <a:avLst/>
          </a:prstGeom>
        </p:spPr>
        <p:txBody>
          <a:bodyPr wrap="square">
            <a:spAutoFit/>
          </a:bodyPr>
          <a:lstStyle/>
          <a:p>
            <a:r>
              <a:rPr lang="en-US" b="1" dirty="0">
                <a:latin typeface="Gill Sans MT" panose="020B0502020104020203" pitchFamily="34" charset="0"/>
              </a:rPr>
              <a:t>AWS availability zones</a:t>
            </a:r>
          </a:p>
          <a:p>
            <a:r>
              <a:rPr lang="en-US" dirty="0">
                <a:solidFill>
                  <a:srgbClr val="000000"/>
                </a:solidFill>
                <a:latin typeface="Gill Sans MT" panose="020B0502020104020203" pitchFamily="34" charset="0"/>
                <a:cs typeface="Times New Roman" panose="02020603050405020304" pitchFamily="18" charset="0"/>
              </a:rPr>
              <a:t>An availability zone is a logical data center in a region available for use by any AWS customer. Each zone in a region has redundant and separate power, networking and connectivity to reduce the likelihood of two zones failing simultaneously. In fact, each zone is backed by one or more physical data centers, with the largest backed by five.</a:t>
            </a:r>
          </a:p>
          <a:p>
            <a:r>
              <a:rPr lang="en-US" dirty="0">
                <a:solidFill>
                  <a:srgbClr val="000000"/>
                </a:solidFill>
                <a:latin typeface="Gill Sans MT" panose="020B0502020104020203" pitchFamily="34" charset="0"/>
                <a:cs typeface="Times New Roman" panose="02020603050405020304" pitchFamily="18" charset="0"/>
              </a:rPr>
              <a:t>In each zone, participating data centers are connected to each other over redundant low-latency private network links. Likewise, all zones in a region communicate with each other over redundant private network links. These intra and inter-zone links are heavily used for data replication by a number of AWS services including storage and managed databases.</a:t>
            </a:r>
          </a:p>
        </p:txBody>
      </p:sp>
    </p:spTree>
    <p:extLst>
      <p:ext uri="{BB962C8B-B14F-4D97-AF65-F5344CB8AC3E}">
        <p14:creationId xmlns:p14="http://schemas.microsoft.com/office/powerpoint/2010/main" val="1464524835"/>
      </p:ext>
    </p:extLst>
  </p:cSld>
  <p:clrMapOvr>
    <a:masterClrMapping/>
  </p:clrMapOvr>
  <p:transition spd="slow">
    <p:wipe/>
  </p:transition>
</p:sld>
</file>

<file path=ppt/slides/slide31.xml><?xml version="1.0" encoding="utf-8"?>
<p:sld xmlns:a="http://schemas.openxmlformats.org/drawingml/2006/main" xmlns:r="http://schemas.openxmlformats.org/officeDocument/2006/relationships" xmlns:p="http://schemas.openxmlformats.org/presentationml/2006/main">
  <p:cSld>
    <p:bg>
      <p:bgPr>
        <a:gradFill>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gradFill>
        <a:effectLst/>
      </p:bgPr>
    </p:bg>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F2CC6B8D-1CC6-4536-916D-4AC791BAD48D}"/>
              </a:ext>
            </a:extLst>
          </p:cNvPr>
          <p:cNvCxnSpPr>
            <a:cxnSpLocks/>
          </p:cNvCxnSpPr>
          <p:nvPr/>
        </p:nvCxnSpPr>
        <p:spPr>
          <a:xfrm>
            <a:off x="0" y="6065240"/>
            <a:ext cx="12192000" cy="0"/>
          </a:xfrm>
          <a:prstGeom prst="line">
            <a:avLst/>
          </a:prstGeom>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854C0B00-F1F9-470C-A99F-0CFAAFEBC3C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050011" y="6094363"/>
            <a:ext cx="1820411" cy="763637"/>
          </a:xfrm>
          <a:prstGeom prst="rect">
            <a:avLst/>
          </a:prstGeom>
        </p:spPr>
      </p:pic>
      <p:sp>
        <p:nvSpPr>
          <p:cNvPr id="11" name="Title 1">
            <a:extLst>
              <a:ext uri="{FF2B5EF4-FFF2-40B4-BE49-F238E27FC236}">
                <a16:creationId xmlns:a16="http://schemas.microsoft.com/office/drawing/2014/main" id="{1F730A7A-D5BD-414E-87BD-156B3A198E40}"/>
              </a:ext>
            </a:extLst>
          </p:cNvPr>
          <p:cNvSpPr txBox="1">
            <a:spLocks/>
          </p:cNvSpPr>
          <p:nvPr/>
        </p:nvSpPr>
        <p:spPr>
          <a:xfrm>
            <a:off x="1399023" y="0"/>
            <a:ext cx="9393953" cy="792759"/>
          </a:xfrm>
          <a:prstGeom prst="rect">
            <a:avLst/>
          </a:prstGeom>
        </p:spPr>
        <p:txBody>
          <a:bodyPr anchor="ctr">
            <a:norm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endParaRPr lang="en-IN" sz="3200" dirty="0">
              <a:solidFill>
                <a:schemeClr val="tx1"/>
              </a:solidFill>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5E0B4F8E-C8D9-4633-8890-DD547CBBC8FF}"/>
              </a:ext>
            </a:extLst>
          </p:cNvPr>
          <p:cNvPicPr>
            <a:picLocks noChangeAspect="1"/>
          </p:cNvPicPr>
          <p:nvPr/>
        </p:nvPicPr>
        <p:blipFill>
          <a:blip r:embed="rId3"/>
          <a:stretch>
            <a:fillRect/>
          </a:stretch>
        </p:blipFill>
        <p:spPr>
          <a:xfrm>
            <a:off x="1688123" y="225083"/>
            <a:ext cx="8361887" cy="5725551"/>
          </a:xfrm>
          <a:prstGeom prst="rect">
            <a:avLst/>
          </a:prstGeom>
        </p:spPr>
      </p:pic>
    </p:spTree>
    <p:extLst>
      <p:ext uri="{BB962C8B-B14F-4D97-AF65-F5344CB8AC3E}">
        <p14:creationId xmlns:p14="http://schemas.microsoft.com/office/powerpoint/2010/main" val="345068306"/>
      </p:ext>
    </p:extLst>
  </p:cSld>
  <p:clrMapOvr>
    <a:masterClrMapping/>
  </p:clrMapOvr>
  <p:transition spd="slow">
    <p:wipe/>
  </p:transition>
</p:sld>
</file>

<file path=ppt/slides/slide32.xml><?xml version="1.0" encoding="utf-8"?>
<p:sld xmlns:a="http://schemas.openxmlformats.org/drawingml/2006/main" xmlns:r="http://schemas.openxmlformats.org/officeDocument/2006/relationships" xmlns:p="http://schemas.openxmlformats.org/presentationml/2006/main">
  <p:cSld>
    <p:bg>
      <p:bgPr>
        <a:gradFill>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gradFill>
        <a:effectLst/>
      </p:bgPr>
    </p:bg>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F2CC6B8D-1CC6-4536-916D-4AC791BAD48D}"/>
              </a:ext>
            </a:extLst>
          </p:cNvPr>
          <p:cNvCxnSpPr>
            <a:cxnSpLocks/>
          </p:cNvCxnSpPr>
          <p:nvPr/>
        </p:nvCxnSpPr>
        <p:spPr>
          <a:xfrm>
            <a:off x="0" y="6065240"/>
            <a:ext cx="12192000" cy="0"/>
          </a:xfrm>
          <a:prstGeom prst="line">
            <a:avLst/>
          </a:prstGeom>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854C0B00-F1F9-470C-A99F-0CFAAFEBC3C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050011" y="6094363"/>
            <a:ext cx="1820411" cy="763637"/>
          </a:xfrm>
          <a:prstGeom prst="rect">
            <a:avLst/>
          </a:prstGeom>
        </p:spPr>
      </p:pic>
      <p:sp>
        <p:nvSpPr>
          <p:cNvPr id="11" name="Title 1">
            <a:extLst>
              <a:ext uri="{FF2B5EF4-FFF2-40B4-BE49-F238E27FC236}">
                <a16:creationId xmlns:a16="http://schemas.microsoft.com/office/drawing/2014/main" id="{1F730A7A-D5BD-414E-87BD-156B3A198E40}"/>
              </a:ext>
            </a:extLst>
          </p:cNvPr>
          <p:cNvSpPr txBox="1">
            <a:spLocks/>
          </p:cNvSpPr>
          <p:nvPr/>
        </p:nvSpPr>
        <p:spPr>
          <a:xfrm>
            <a:off x="1399023" y="0"/>
            <a:ext cx="9393953" cy="792759"/>
          </a:xfrm>
          <a:prstGeom prst="rect">
            <a:avLst/>
          </a:prstGeom>
        </p:spPr>
        <p:txBody>
          <a:bodyPr anchor="ctr">
            <a:norm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endParaRPr lang="en-IN" sz="3200" dirty="0">
              <a:solidFill>
                <a:schemeClr val="tx1"/>
              </a:solidFill>
              <a:latin typeface="Times New Roman" panose="02020603050405020304" pitchFamily="18" charset="0"/>
              <a:cs typeface="Times New Roman" panose="02020603050405020304" pitchFamily="18" charset="0"/>
            </a:endParaRPr>
          </a:p>
        </p:txBody>
      </p:sp>
      <p:pic>
        <p:nvPicPr>
          <p:cNvPr id="2" name="Picture 1">
            <a:extLst>
              <a:ext uri="{FF2B5EF4-FFF2-40B4-BE49-F238E27FC236}">
                <a16:creationId xmlns:a16="http://schemas.microsoft.com/office/drawing/2014/main" id="{F02F0A61-B579-43C4-AF9C-96C6787537F5}"/>
              </a:ext>
            </a:extLst>
          </p:cNvPr>
          <p:cNvPicPr>
            <a:picLocks noChangeAspect="1"/>
          </p:cNvPicPr>
          <p:nvPr/>
        </p:nvPicPr>
        <p:blipFill>
          <a:blip r:embed="rId3"/>
          <a:stretch>
            <a:fillRect/>
          </a:stretch>
        </p:blipFill>
        <p:spPr>
          <a:xfrm>
            <a:off x="1139483" y="0"/>
            <a:ext cx="9889588" cy="6065240"/>
          </a:xfrm>
          <a:prstGeom prst="rect">
            <a:avLst/>
          </a:prstGeom>
        </p:spPr>
      </p:pic>
    </p:spTree>
    <p:extLst>
      <p:ext uri="{BB962C8B-B14F-4D97-AF65-F5344CB8AC3E}">
        <p14:creationId xmlns:p14="http://schemas.microsoft.com/office/powerpoint/2010/main" val="2294616581"/>
      </p:ext>
    </p:extLst>
  </p:cSld>
  <p:clrMapOvr>
    <a:masterClrMapping/>
  </p:clrMapOvr>
  <p:transition spd="slow">
    <p:wipe/>
  </p:transition>
</p:sld>
</file>

<file path=ppt/slides/slide33.xml><?xml version="1.0" encoding="utf-8"?>
<p:sld xmlns:a="http://schemas.openxmlformats.org/drawingml/2006/main" xmlns:r="http://schemas.openxmlformats.org/officeDocument/2006/relationships" xmlns:p="http://schemas.openxmlformats.org/presentationml/2006/main">
  <p:cSld>
    <p:bg>
      <p:bgPr>
        <a:gradFill>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gradFill>
        <a:effectLst/>
      </p:bgPr>
    </p:bg>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F2CC6B8D-1CC6-4536-916D-4AC791BAD48D}"/>
              </a:ext>
            </a:extLst>
          </p:cNvPr>
          <p:cNvCxnSpPr>
            <a:cxnSpLocks/>
          </p:cNvCxnSpPr>
          <p:nvPr/>
        </p:nvCxnSpPr>
        <p:spPr>
          <a:xfrm>
            <a:off x="0" y="6065240"/>
            <a:ext cx="12192000" cy="0"/>
          </a:xfrm>
          <a:prstGeom prst="line">
            <a:avLst/>
          </a:prstGeom>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854C0B00-F1F9-470C-A99F-0CFAAFEBC3C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050011" y="6094363"/>
            <a:ext cx="1820411" cy="763637"/>
          </a:xfrm>
          <a:prstGeom prst="rect">
            <a:avLst/>
          </a:prstGeom>
        </p:spPr>
      </p:pic>
      <p:sp>
        <p:nvSpPr>
          <p:cNvPr id="11" name="Title 1">
            <a:extLst>
              <a:ext uri="{FF2B5EF4-FFF2-40B4-BE49-F238E27FC236}">
                <a16:creationId xmlns:a16="http://schemas.microsoft.com/office/drawing/2014/main" id="{1F730A7A-D5BD-414E-87BD-156B3A198E40}"/>
              </a:ext>
            </a:extLst>
          </p:cNvPr>
          <p:cNvSpPr txBox="1">
            <a:spLocks/>
          </p:cNvSpPr>
          <p:nvPr/>
        </p:nvSpPr>
        <p:spPr>
          <a:xfrm>
            <a:off x="1399023" y="0"/>
            <a:ext cx="9393953" cy="792759"/>
          </a:xfrm>
          <a:prstGeom prst="rect">
            <a:avLst/>
          </a:prstGeom>
        </p:spPr>
        <p:txBody>
          <a:bodyPr anchor="ctr">
            <a:norm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endParaRPr lang="en-IN" sz="3200" dirty="0">
              <a:solidFill>
                <a:schemeClr val="tx1"/>
              </a:solidFill>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8F3F6BCD-8325-4F0E-9E9D-37EC18FE19D0}"/>
              </a:ext>
            </a:extLst>
          </p:cNvPr>
          <p:cNvPicPr>
            <a:picLocks noChangeAspect="1"/>
          </p:cNvPicPr>
          <p:nvPr/>
        </p:nvPicPr>
        <p:blipFill>
          <a:blip r:embed="rId3"/>
          <a:stretch>
            <a:fillRect/>
          </a:stretch>
        </p:blipFill>
        <p:spPr>
          <a:xfrm>
            <a:off x="1252025" y="-1"/>
            <a:ext cx="9720776" cy="6065241"/>
          </a:xfrm>
          <a:prstGeom prst="rect">
            <a:avLst/>
          </a:prstGeom>
        </p:spPr>
      </p:pic>
    </p:spTree>
    <p:extLst>
      <p:ext uri="{BB962C8B-B14F-4D97-AF65-F5344CB8AC3E}">
        <p14:creationId xmlns:p14="http://schemas.microsoft.com/office/powerpoint/2010/main" val="618188093"/>
      </p:ext>
    </p:extLst>
  </p:cSld>
  <p:clrMapOvr>
    <a:masterClrMapping/>
  </p:clrMapOvr>
  <p:transition spd="slow">
    <p:wipe/>
  </p:transition>
</p:sld>
</file>

<file path=ppt/slides/slide34.xml><?xml version="1.0" encoding="utf-8"?>
<p:sld xmlns:a="http://schemas.openxmlformats.org/drawingml/2006/main" xmlns:r="http://schemas.openxmlformats.org/officeDocument/2006/relationships" xmlns:p="http://schemas.openxmlformats.org/presentationml/2006/main">
  <p:cSld>
    <p:bg>
      <p:bgPr>
        <a:gradFill>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gradFill>
        <a:effectLst/>
      </p:bgPr>
    </p:bg>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F2CC6B8D-1CC6-4536-916D-4AC791BAD48D}"/>
              </a:ext>
            </a:extLst>
          </p:cNvPr>
          <p:cNvCxnSpPr>
            <a:cxnSpLocks/>
          </p:cNvCxnSpPr>
          <p:nvPr/>
        </p:nvCxnSpPr>
        <p:spPr>
          <a:xfrm>
            <a:off x="0" y="6065240"/>
            <a:ext cx="12192000" cy="0"/>
          </a:xfrm>
          <a:prstGeom prst="line">
            <a:avLst/>
          </a:prstGeom>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854C0B00-F1F9-470C-A99F-0CFAAFEBC3C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050011" y="6094363"/>
            <a:ext cx="1820411" cy="763637"/>
          </a:xfrm>
          <a:prstGeom prst="rect">
            <a:avLst/>
          </a:prstGeom>
        </p:spPr>
      </p:pic>
      <p:sp>
        <p:nvSpPr>
          <p:cNvPr id="11" name="Title 1">
            <a:extLst>
              <a:ext uri="{FF2B5EF4-FFF2-40B4-BE49-F238E27FC236}">
                <a16:creationId xmlns:a16="http://schemas.microsoft.com/office/drawing/2014/main" id="{1F730A7A-D5BD-414E-87BD-156B3A198E40}"/>
              </a:ext>
            </a:extLst>
          </p:cNvPr>
          <p:cNvSpPr txBox="1">
            <a:spLocks/>
          </p:cNvSpPr>
          <p:nvPr/>
        </p:nvSpPr>
        <p:spPr>
          <a:xfrm>
            <a:off x="1399023" y="0"/>
            <a:ext cx="9393953" cy="792759"/>
          </a:xfrm>
          <a:prstGeom prst="rect">
            <a:avLst/>
          </a:prstGeom>
        </p:spPr>
        <p:txBody>
          <a:bodyPr anchor="ctr">
            <a:norm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endParaRPr lang="en-IN" sz="3200" dirty="0">
              <a:solidFill>
                <a:schemeClr val="tx1"/>
              </a:solidFill>
              <a:latin typeface="Times New Roman" panose="02020603050405020304" pitchFamily="18" charset="0"/>
              <a:cs typeface="Times New Roman" panose="02020603050405020304" pitchFamily="18" charset="0"/>
            </a:endParaRPr>
          </a:p>
        </p:txBody>
      </p:sp>
      <p:sp>
        <p:nvSpPr>
          <p:cNvPr id="2" name="Rectangle 1"/>
          <p:cNvSpPr/>
          <p:nvPr/>
        </p:nvSpPr>
        <p:spPr>
          <a:xfrm>
            <a:off x="126641" y="160989"/>
            <a:ext cx="11938715" cy="646331"/>
          </a:xfrm>
          <a:prstGeom prst="rect">
            <a:avLst/>
          </a:prstGeom>
        </p:spPr>
        <p:txBody>
          <a:bodyPr wrap="square">
            <a:spAutoFit/>
          </a:bodyPr>
          <a:lstStyle/>
          <a:p>
            <a:r>
              <a:rPr lang="en-US" dirty="0">
                <a:solidFill>
                  <a:srgbClr val="000000"/>
                </a:solidFill>
                <a:latin typeface="Gill Sans MT" panose="020B0502020104020203" pitchFamily="34" charset="0"/>
                <a:cs typeface="Times New Roman" panose="02020603050405020304" pitchFamily="18" charset="0"/>
              </a:rPr>
              <a:t>The AWS Cloud spans 69 Availability Zones within 22 geographic Regions around the world, with announced plans for 9 more Availability Zones and three more Regions in Cape Town, Jakarta, and Milan.</a:t>
            </a:r>
          </a:p>
        </p:txBody>
      </p:sp>
      <p:pic>
        <p:nvPicPr>
          <p:cNvPr id="4" name="Picture 3"/>
          <p:cNvPicPr>
            <a:picLocks noChangeAspect="1"/>
          </p:cNvPicPr>
          <p:nvPr/>
        </p:nvPicPr>
        <p:blipFill>
          <a:blip r:embed="rId3"/>
          <a:stretch>
            <a:fillRect/>
          </a:stretch>
        </p:blipFill>
        <p:spPr>
          <a:xfrm>
            <a:off x="676273" y="865138"/>
            <a:ext cx="10839450" cy="5229225"/>
          </a:xfrm>
          <a:prstGeom prst="rect">
            <a:avLst/>
          </a:prstGeom>
        </p:spPr>
      </p:pic>
    </p:spTree>
    <p:extLst>
      <p:ext uri="{BB962C8B-B14F-4D97-AF65-F5344CB8AC3E}">
        <p14:creationId xmlns:p14="http://schemas.microsoft.com/office/powerpoint/2010/main" val="3287535536"/>
      </p:ext>
    </p:extLst>
  </p:cSld>
  <p:clrMapOvr>
    <a:masterClrMapping/>
  </p:clrMapOvr>
  <p:transition spd="slow">
    <p:wipe/>
  </p:transition>
</p:sld>
</file>

<file path=ppt/slides/slide35.xml><?xml version="1.0" encoding="utf-8"?>
<p:sld xmlns:a="http://schemas.openxmlformats.org/drawingml/2006/main" xmlns:r="http://schemas.openxmlformats.org/officeDocument/2006/relationships" xmlns:p="http://schemas.openxmlformats.org/presentationml/2006/main">
  <p:cSld>
    <p:bg>
      <p:bgPr>
        <a:gradFill>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gradFill>
        <a:effectLst/>
      </p:bgPr>
    </p:bg>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F2CC6B8D-1CC6-4536-916D-4AC791BAD48D}"/>
              </a:ext>
            </a:extLst>
          </p:cNvPr>
          <p:cNvCxnSpPr>
            <a:cxnSpLocks/>
          </p:cNvCxnSpPr>
          <p:nvPr/>
        </p:nvCxnSpPr>
        <p:spPr>
          <a:xfrm>
            <a:off x="0" y="6065240"/>
            <a:ext cx="12192000" cy="0"/>
          </a:xfrm>
          <a:prstGeom prst="line">
            <a:avLst/>
          </a:prstGeom>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854C0B00-F1F9-470C-A99F-0CFAAFEBC3C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050011" y="6094363"/>
            <a:ext cx="1820411" cy="763637"/>
          </a:xfrm>
          <a:prstGeom prst="rect">
            <a:avLst/>
          </a:prstGeom>
        </p:spPr>
      </p:pic>
      <p:sp>
        <p:nvSpPr>
          <p:cNvPr id="11" name="Title 1">
            <a:extLst>
              <a:ext uri="{FF2B5EF4-FFF2-40B4-BE49-F238E27FC236}">
                <a16:creationId xmlns:a16="http://schemas.microsoft.com/office/drawing/2014/main" id="{1F730A7A-D5BD-414E-87BD-156B3A198E40}"/>
              </a:ext>
            </a:extLst>
          </p:cNvPr>
          <p:cNvSpPr txBox="1">
            <a:spLocks/>
          </p:cNvSpPr>
          <p:nvPr/>
        </p:nvSpPr>
        <p:spPr>
          <a:xfrm>
            <a:off x="1399023" y="0"/>
            <a:ext cx="9393953" cy="792759"/>
          </a:xfrm>
          <a:prstGeom prst="rect">
            <a:avLst/>
          </a:prstGeom>
        </p:spPr>
        <p:txBody>
          <a:bodyPr anchor="ctr">
            <a:norm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endParaRPr lang="en-IN" sz="3200" dirty="0">
              <a:solidFill>
                <a:schemeClr val="tx1"/>
              </a:solidFill>
              <a:latin typeface="Times New Roman" panose="02020603050405020304" pitchFamily="18" charset="0"/>
              <a:cs typeface="Times New Roman" panose="02020603050405020304" pitchFamily="18" charset="0"/>
            </a:endParaRPr>
          </a:p>
        </p:txBody>
      </p:sp>
      <p:sp>
        <p:nvSpPr>
          <p:cNvPr id="2" name="Rectangle 1">
            <a:extLst>
              <a:ext uri="{FF2B5EF4-FFF2-40B4-BE49-F238E27FC236}">
                <a16:creationId xmlns:a16="http://schemas.microsoft.com/office/drawing/2014/main" id="{33AF06C1-E4CF-48EE-9663-F3C4E6DD642E}"/>
              </a:ext>
            </a:extLst>
          </p:cNvPr>
          <p:cNvSpPr/>
          <p:nvPr/>
        </p:nvSpPr>
        <p:spPr>
          <a:xfrm>
            <a:off x="195589" y="211713"/>
            <a:ext cx="11230447" cy="584775"/>
          </a:xfrm>
          <a:prstGeom prst="rect">
            <a:avLst/>
          </a:prstGeom>
        </p:spPr>
        <p:txBody>
          <a:bodyPr wrap="none">
            <a:spAutoFit/>
          </a:bodyPr>
          <a:lstStyle/>
          <a:p>
            <a:r>
              <a:rPr lang="en-US" sz="3200" dirty="0">
                <a:solidFill>
                  <a:schemeClr val="tx1">
                    <a:lumMod val="85000"/>
                    <a:lumOff val="15000"/>
                  </a:schemeClr>
                </a:solidFill>
                <a:latin typeface="Gill Sans MT" panose="020B0502020104020203" pitchFamily="34" charset="0"/>
                <a:ea typeface="+mj-ea"/>
                <a:cs typeface="Times New Roman" panose="02020603050405020304" pitchFamily="18" charset="0"/>
              </a:rPr>
              <a:t>REGION AND AVAILABILITY ZONE NAMING CONVENTIONS</a:t>
            </a:r>
          </a:p>
        </p:txBody>
      </p:sp>
      <p:sp>
        <p:nvSpPr>
          <p:cNvPr id="8" name="Rectangle 7">
            <a:extLst>
              <a:ext uri="{FF2B5EF4-FFF2-40B4-BE49-F238E27FC236}">
                <a16:creationId xmlns:a16="http://schemas.microsoft.com/office/drawing/2014/main" id="{D6B4B0B5-CA3E-4440-A91E-93A8F2DE009E}"/>
              </a:ext>
            </a:extLst>
          </p:cNvPr>
          <p:cNvSpPr/>
          <p:nvPr/>
        </p:nvSpPr>
        <p:spPr>
          <a:xfrm>
            <a:off x="4809303" y="1411039"/>
            <a:ext cx="6669934" cy="2308324"/>
          </a:xfrm>
          <a:prstGeom prst="rect">
            <a:avLst/>
          </a:prstGeom>
        </p:spPr>
        <p:txBody>
          <a:bodyPr wrap="square">
            <a:spAutoFit/>
          </a:bodyPr>
          <a:lstStyle/>
          <a:p>
            <a:r>
              <a:rPr lang="en-US" dirty="0">
                <a:solidFill>
                  <a:srgbClr val="333333"/>
                </a:solidFill>
                <a:latin typeface="Gill Sans MT" panose="020B0502020104020203" pitchFamily="34" charset="0"/>
              </a:rPr>
              <a:t>AWS has a specific naming convention for both Regions and Availability Zones.</a:t>
            </a:r>
            <a:br>
              <a:rPr lang="en-US" dirty="0">
                <a:latin typeface="Gill Sans MT" panose="020B0502020104020203" pitchFamily="34" charset="0"/>
              </a:rPr>
            </a:br>
            <a:r>
              <a:rPr lang="en-US" dirty="0">
                <a:solidFill>
                  <a:srgbClr val="333333"/>
                </a:solidFill>
                <a:latin typeface="Gill Sans MT" panose="020B0502020104020203" pitchFamily="34" charset="0"/>
              </a:rPr>
              <a:t>Depending on where you are viewing and using the Region name, it can be represented as two different names for the same Region.</a:t>
            </a:r>
            <a:br>
              <a:rPr lang="en-US" dirty="0">
                <a:latin typeface="Gill Sans MT" panose="020B0502020104020203" pitchFamily="34" charset="0"/>
              </a:rPr>
            </a:br>
            <a:r>
              <a:rPr lang="en-US" dirty="0">
                <a:solidFill>
                  <a:srgbClr val="333333"/>
                </a:solidFill>
                <a:latin typeface="Gill Sans MT" panose="020B0502020104020203" pitchFamily="34" charset="0"/>
              </a:rPr>
              <a:t>Regions have both a ‘friendly’ name, indicating a location that can be viewed within the Management Console and a Code Name that is used when referencing regions programmatically, for example when using the AWS CLI.</a:t>
            </a:r>
            <a:endParaRPr lang="en-US" dirty="0">
              <a:latin typeface="Gill Sans MT" panose="020B0502020104020203" pitchFamily="34" charset="0"/>
            </a:endParaRPr>
          </a:p>
        </p:txBody>
      </p:sp>
      <p:pic>
        <p:nvPicPr>
          <p:cNvPr id="9" name="Picture 8">
            <a:extLst>
              <a:ext uri="{FF2B5EF4-FFF2-40B4-BE49-F238E27FC236}">
                <a16:creationId xmlns:a16="http://schemas.microsoft.com/office/drawing/2014/main" id="{7B2DD219-18AD-4B5B-A737-16EEAA549D55}"/>
              </a:ext>
            </a:extLst>
          </p:cNvPr>
          <p:cNvPicPr>
            <a:picLocks noChangeAspect="1"/>
          </p:cNvPicPr>
          <p:nvPr/>
        </p:nvPicPr>
        <p:blipFill>
          <a:blip r:embed="rId3"/>
          <a:stretch>
            <a:fillRect/>
          </a:stretch>
        </p:blipFill>
        <p:spPr>
          <a:xfrm>
            <a:off x="195589" y="931740"/>
            <a:ext cx="3799636" cy="4782805"/>
          </a:xfrm>
          <a:prstGeom prst="rect">
            <a:avLst/>
          </a:prstGeom>
        </p:spPr>
      </p:pic>
    </p:spTree>
    <p:extLst>
      <p:ext uri="{BB962C8B-B14F-4D97-AF65-F5344CB8AC3E}">
        <p14:creationId xmlns:p14="http://schemas.microsoft.com/office/powerpoint/2010/main" val="3399338240"/>
      </p:ext>
    </p:extLst>
  </p:cSld>
  <p:clrMapOvr>
    <a:masterClrMapping/>
  </p:clrMapOvr>
  <p:transition spd="slow">
    <p:wipe/>
  </p:transition>
</p:sld>
</file>

<file path=ppt/slides/slide36.xml><?xml version="1.0" encoding="utf-8"?>
<p:sld xmlns:a="http://schemas.openxmlformats.org/drawingml/2006/main" xmlns:r="http://schemas.openxmlformats.org/officeDocument/2006/relationships" xmlns:p="http://schemas.openxmlformats.org/presentationml/2006/main">
  <p:cSld>
    <p:bg>
      <p:bgPr>
        <a:gradFill>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gradFill>
        <a:effectLst/>
      </p:bgPr>
    </p:bg>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F2CC6B8D-1CC6-4536-916D-4AC791BAD48D}"/>
              </a:ext>
            </a:extLst>
          </p:cNvPr>
          <p:cNvCxnSpPr>
            <a:cxnSpLocks/>
          </p:cNvCxnSpPr>
          <p:nvPr/>
        </p:nvCxnSpPr>
        <p:spPr>
          <a:xfrm>
            <a:off x="0" y="6065240"/>
            <a:ext cx="12192000" cy="0"/>
          </a:xfrm>
          <a:prstGeom prst="line">
            <a:avLst/>
          </a:prstGeom>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854C0B00-F1F9-470C-A99F-0CFAAFEBC3C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050011" y="6094363"/>
            <a:ext cx="1820411" cy="763637"/>
          </a:xfrm>
          <a:prstGeom prst="rect">
            <a:avLst/>
          </a:prstGeom>
        </p:spPr>
      </p:pic>
      <p:sp>
        <p:nvSpPr>
          <p:cNvPr id="11" name="Title 1">
            <a:extLst>
              <a:ext uri="{FF2B5EF4-FFF2-40B4-BE49-F238E27FC236}">
                <a16:creationId xmlns:a16="http://schemas.microsoft.com/office/drawing/2014/main" id="{1F730A7A-D5BD-414E-87BD-156B3A198E40}"/>
              </a:ext>
            </a:extLst>
          </p:cNvPr>
          <p:cNvSpPr txBox="1">
            <a:spLocks/>
          </p:cNvSpPr>
          <p:nvPr/>
        </p:nvSpPr>
        <p:spPr>
          <a:xfrm>
            <a:off x="1399023" y="0"/>
            <a:ext cx="9393953" cy="792759"/>
          </a:xfrm>
          <a:prstGeom prst="rect">
            <a:avLst/>
          </a:prstGeom>
        </p:spPr>
        <p:txBody>
          <a:bodyPr anchor="ctr">
            <a:norm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endParaRPr lang="en-IN" sz="3200" dirty="0">
              <a:solidFill>
                <a:schemeClr val="tx1"/>
              </a:solidFill>
              <a:latin typeface="Times New Roman" panose="02020603050405020304" pitchFamily="18" charset="0"/>
              <a:cs typeface="Times New Roman" panose="02020603050405020304" pitchFamily="18" charset="0"/>
            </a:endParaRPr>
          </a:p>
        </p:txBody>
      </p:sp>
      <p:sp>
        <p:nvSpPr>
          <p:cNvPr id="2" name="Rectangle 1">
            <a:extLst>
              <a:ext uri="{FF2B5EF4-FFF2-40B4-BE49-F238E27FC236}">
                <a16:creationId xmlns:a16="http://schemas.microsoft.com/office/drawing/2014/main" id="{9D05EA6D-D1B0-4A0F-ACF0-392308891928}"/>
              </a:ext>
            </a:extLst>
          </p:cNvPr>
          <p:cNvSpPr/>
          <p:nvPr/>
        </p:nvSpPr>
        <p:spPr>
          <a:xfrm>
            <a:off x="318867" y="396379"/>
            <a:ext cx="11075964" cy="1200329"/>
          </a:xfrm>
          <a:prstGeom prst="rect">
            <a:avLst/>
          </a:prstGeom>
        </p:spPr>
        <p:txBody>
          <a:bodyPr wrap="square">
            <a:spAutoFit/>
          </a:bodyPr>
          <a:lstStyle/>
          <a:p>
            <a:r>
              <a:rPr lang="en-US" dirty="0">
                <a:solidFill>
                  <a:srgbClr val="333333"/>
                </a:solidFill>
                <a:latin typeface="Gill Sans MT" panose="020B0502020104020203" pitchFamily="34" charset="0"/>
              </a:rPr>
              <a:t>For example, the AZs within the eu-west-1 region (EU Ireland), are:</a:t>
            </a:r>
          </a:p>
          <a:p>
            <a:pPr>
              <a:buFont typeface="Arial" panose="020B0604020202020204" pitchFamily="34" charset="0"/>
              <a:buChar char="•"/>
            </a:pPr>
            <a:r>
              <a:rPr lang="en-US" dirty="0">
                <a:solidFill>
                  <a:srgbClr val="333333"/>
                </a:solidFill>
                <a:latin typeface="Gill Sans MT" panose="020B0502020104020203" pitchFamily="34" charset="0"/>
              </a:rPr>
              <a:t>eu-west-1a</a:t>
            </a:r>
          </a:p>
          <a:p>
            <a:pPr>
              <a:buFont typeface="Arial" panose="020B0604020202020204" pitchFamily="34" charset="0"/>
              <a:buChar char="•"/>
            </a:pPr>
            <a:r>
              <a:rPr lang="en-US" dirty="0">
                <a:solidFill>
                  <a:srgbClr val="333333"/>
                </a:solidFill>
                <a:latin typeface="Gill Sans MT" panose="020B0502020104020203" pitchFamily="34" charset="0"/>
              </a:rPr>
              <a:t>eu-west-1b</a:t>
            </a:r>
          </a:p>
          <a:p>
            <a:pPr>
              <a:buFont typeface="Arial" panose="020B0604020202020204" pitchFamily="34" charset="0"/>
              <a:buChar char="•"/>
            </a:pPr>
            <a:r>
              <a:rPr lang="en-US" dirty="0">
                <a:solidFill>
                  <a:srgbClr val="333333"/>
                </a:solidFill>
                <a:latin typeface="Gill Sans MT" panose="020B0502020104020203" pitchFamily="34" charset="0"/>
              </a:rPr>
              <a:t>eu-west-1c</a:t>
            </a:r>
            <a:endParaRPr lang="en-US" b="0" i="0" dirty="0">
              <a:solidFill>
                <a:srgbClr val="333333"/>
              </a:solidFill>
              <a:effectLst/>
              <a:latin typeface="Gill Sans MT" panose="020B0502020104020203" pitchFamily="34" charset="0"/>
            </a:endParaRPr>
          </a:p>
        </p:txBody>
      </p:sp>
      <p:pic>
        <p:nvPicPr>
          <p:cNvPr id="3" name="Picture 2">
            <a:extLst>
              <a:ext uri="{FF2B5EF4-FFF2-40B4-BE49-F238E27FC236}">
                <a16:creationId xmlns:a16="http://schemas.microsoft.com/office/drawing/2014/main" id="{0F63C3D6-B6C2-470A-9C37-5585F203CBA1}"/>
              </a:ext>
            </a:extLst>
          </p:cNvPr>
          <p:cNvPicPr>
            <a:picLocks noChangeAspect="1"/>
          </p:cNvPicPr>
          <p:nvPr/>
        </p:nvPicPr>
        <p:blipFill>
          <a:blip r:embed="rId3"/>
          <a:stretch>
            <a:fillRect/>
          </a:stretch>
        </p:blipFill>
        <p:spPr>
          <a:xfrm>
            <a:off x="3146400" y="1352550"/>
            <a:ext cx="4886325" cy="4152900"/>
          </a:xfrm>
          <a:prstGeom prst="rect">
            <a:avLst/>
          </a:prstGeom>
        </p:spPr>
      </p:pic>
    </p:spTree>
    <p:extLst>
      <p:ext uri="{BB962C8B-B14F-4D97-AF65-F5344CB8AC3E}">
        <p14:creationId xmlns:p14="http://schemas.microsoft.com/office/powerpoint/2010/main" val="1073769177"/>
      </p:ext>
    </p:extLst>
  </p:cSld>
  <p:clrMapOvr>
    <a:masterClrMapping/>
  </p:clrMapOvr>
  <p:transition spd="slow">
    <p:wipe/>
  </p:transition>
</p:sld>
</file>

<file path=ppt/slides/slide37.xml><?xml version="1.0" encoding="utf-8"?>
<p:sld xmlns:a="http://schemas.openxmlformats.org/drawingml/2006/main" xmlns:r="http://schemas.openxmlformats.org/officeDocument/2006/relationships" xmlns:p="http://schemas.openxmlformats.org/presentationml/2006/main">
  <p:cSld>
    <p:bg>
      <p:bgPr>
        <a:gradFill>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gradFill>
        <a:effectLst/>
      </p:bgPr>
    </p:bg>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F2CC6B8D-1CC6-4536-916D-4AC791BAD48D}"/>
              </a:ext>
            </a:extLst>
          </p:cNvPr>
          <p:cNvCxnSpPr>
            <a:cxnSpLocks/>
          </p:cNvCxnSpPr>
          <p:nvPr/>
        </p:nvCxnSpPr>
        <p:spPr>
          <a:xfrm>
            <a:off x="0" y="6065240"/>
            <a:ext cx="12192000" cy="0"/>
          </a:xfrm>
          <a:prstGeom prst="line">
            <a:avLst/>
          </a:prstGeom>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854C0B00-F1F9-470C-A99F-0CFAAFEBC3C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050011" y="6094363"/>
            <a:ext cx="1820411" cy="763637"/>
          </a:xfrm>
          <a:prstGeom prst="rect">
            <a:avLst/>
          </a:prstGeom>
        </p:spPr>
      </p:pic>
      <p:sp>
        <p:nvSpPr>
          <p:cNvPr id="11" name="Title 1">
            <a:extLst>
              <a:ext uri="{FF2B5EF4-FFF2-40B4-BE49-F238E27FC236}">
                <a16:creationId xmlns:a16="http://schemas.microsoft.com/office/drawing/2014/main" id="{1F730A7A-D5BD-414E-87BD-156B3A198E40}"/>
              </a:ext>
            </a:extLst>
          </p:cNvPr>
          <p:cNvSpPr txBox="1">
            <a:spLocks/>
          </p:cNvSpPr>
          <p:nvPr/>
        </p:nvSpPr>
        <p:spPr>
          <a:xfrm>
            <a:off x="1399023" y="0"/>
            <a:ext cx="9393953" cy="792759"/>
          </a:xfrm>
          <a:prstGeom prst="rect">
            <a:avLst/>
          </a:prstGeom>
        </p:spPr>
        <p:txBody>
          <a:bodyPr anchor="ctr">
            <a:norm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endParaRPr lang="en-IN" sz="3200" dirty="0">
              <a:solidFill>
                <a:schemeClr val="tx1"/>
              </a:solidFill>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BC5009C4-73DA-47C6-9D39-0C0F46818715}"/>
              </a:ext>
            </a:extLst>
          </p:cNvPr>
          <p:cNvSpPr/>
          <p:nvPr/>
        </p:nvSpPr>
        <p:spPr>
          <a:xfrm>
            <a:off x="318867" y="242558"/>
            <a:ext cx="11413587" cy="646331"/>
          </a:xfrm>
          <a:prstGeom prst="rect">
            <a:avLst/>
          </a:prstGeom>
        </p:spPr>
        <p:txBody>
          <a:bodyPr wrap="square">
            <a:spAutoFit/>
          </a:bodyPr>
          <a:lstStyle/>
          <a:p>
            <a:r>
              <a:rPr lang="en-US" dirty="0">
                <a:solidFill>
                  <a:srgbClr val="333333"/>
                </a:solidFill>
                <a:latin typeface="Gill Sans MT" panose="020B0502020104020203" pitchFamily="34" charset="0"/>
              </a:rPr>
              <a:t>An interesting point to be aware of here is that AWS maps these AZ letter identifiers to different physical AZs for different AWS accounts. This ensures that there is a more even distribution of resources across all AZs within a Region.</a:t>
            </a:r>
            <a:endParaRPr lang="en-US" dirty="0">
              <a:latin typeface="Gill Sans MT" panose="020B0502020104020203" pitchFamily="34" charset="0"/>
            </a:endParaRPr>
          </a:p>
        </p:txBody>
      </p:sp>
      <p:pic>
        <p:nvPicPr>
          <p:cNvPr id="5" name="Picture 4">
            <a:extLst>
              <a:ext uri="{FF2B5EF4-FFF2-40B4-BE49-F238E27FC236}">
                <a16:creationId xmlns:a16="http://schemas.microsoft.com/office/drawing/2014/main" id="{0537C968-A1CC-424E-84B8-25CA3230E64E}"/>
              </a:ext>
            </a:extLst>
          </p:cNvPr>
          <p:cNvPicPr>
            <a:picLocks noChangeAspect="1"/>
          </p:cNvPicPr>
          <p:nvPr/>
        </p:nvPicPr>
        <p:blipFill>
          <a:blip r:embed="rId3"/>
          <a:stretch>
            <a:fillRect/>
          </a:stretch>
        </p:blipFill>
        <p:spPr>
          <a:xfrm>
            <a:off x="2611901" y="1497097"/>
            <a:ext cx="6334125" cy="4048125"/>
          </a:xfrm>
          <a:prstGeom prst="rect">
            <a:avLst/>
          </a:prstGeom>
        </p:spPr>
      </p:pic>
    </p:spTree>
    <p:extLst>
      <p:ext uri="{BB962C8B-B14F-4D97-AF65-F5344CB8AC3E}">
        <p14:creationId xmlns:p14="http://schemas.microsoft.com/office/powerpoint/2010/main" val="1617726668"/>
      </p:ext>
    </p:extLst>
  </p:cSld>
  <p:clrMapOvr>
    <a:masterClrMapping/>
  </p:clrMapOvr>
  <p:transition spd="slow">
    <p:wipe/>
  </p:transition>
</p:sld>
</file>

<file path=ppt/slides/slide38.xml><?xml version="1.0" encoding="utf-8"?>
<p:sld xmlns:a="http://schemas.openxmlformats.org/drawingml/2006/main" xmlns:r="http://schemas.openxmlformats.org/officeDocument/2006/relationships" xmlns:p="http://schemas.openxmlformats.org/presentationml/2006/main">
  <p:cSld>
    <p:bg>
      <p:bgPr>
        <a:gradFill>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gradFill>
        <a:effectLst/>
      </p:bgPr>
    </p:bg>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F2CC6B8D-1CC6-4536-916D-4AC791BAD48D}"/>
              </a:ext>
            </a:extLst>
          </p:cNvPr>
          <p:cNvCxnSpPr>
            <a:cxnSpLocks/>
          </p:cNvCxnSpPr>
          <p:nvPr/>
        </p:nvCxnSpPr>
        <p:spPr>
          <a:xfrm>
            <a:off x="0" y="6065240"/>
            <a:ext cx="12192000" cy="0"/>
          </a:xfrm>
          <a:prstGeom prst="line">
            <a:avLst/>
          </a:prstGeom>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854C0B00-F1F9-470C-A99F-0CFAAFEBC3C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050011" y="6094363"/>
            <a:ext cx="1820411" cy="763637"/>
          </a:xfrm>
          <a:prstGeom prst="rect">
            <a:avLst/>
          </a:prstGeom>
        </p:spPr>
      </p:pic>
      <p:sp>
        <p:nvSpPr>
          <p:cNvPr id="11" name="Title 1">
            <a:extLst>
              <a:ext uri="{FF2B5EF4-FFF2-40B4-BE49-F238E27FC236}">
                <a16:creationId xmlns:a16="http://schemas.microsoft.com/office/drawing/2014/main" id="{1F730A7A-D5BD-414E-87BD-156B3A198E40}"/>
              </a:ext>
            </a:extLst>
          </p:cNvPr>
          <p:cNvSpPr txBox="1">
            <a:spLocks/>
          </p:cNvSpPr>
          <p:nvPr/>
        </p:nvSpPr>
        <p:spPr>
          <a:xfrm>
            <a:off x="1399023" y="0"/>
            <a:ext cx="9393953" cy="792759"/>
          </a:xfrm>
          <a:prstGeom prst="rect">
            <a:avLst/>
          </a:prstGeom>
        </p:spPr>
        <p:txBody>
          <a:bodyPr anchor="ctr">
            <a:norm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endParaRPr lang="en-IN" sz="3200" dirty="0">
              <a:solidFill>
                <a:schemeClr val="tx1"/>
              </a:solidFill>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BC5009C4-73DA-47C6-9D39-0C0F46818715}"/>
              </a:ext>
            </a:extLst>
          </p:cNvPr>
          <p:cNvSpPr/>
          <p:nvPr/>
        </p:nvSpPr>
        <p:spPr>
          <a:xfrm>
            <a:off x="3586163" y="46566"/>
            <a:ext cx="3657600" cy="584775"/>
          </a:xfrm>
          <a:prstGeom prst="rect">
            <a:avLst/>
          </a:prstGeom>
        </p:spPr>
        <p:txBody>
          <a:bodyPr wrap="square">
            <a:spAutoFit/>
          </a:bodyPr>
          <a:lstStyle/>
          <a:p>
            <a:r>
              <a:rPr lang="en-US" sz="3200" dirty="0">
                <a:solidFill>
                  <a:schemeClr val="tx1">
                    <a:lumMod val="85000"/>
                    <a:lumOff val="15000"/>
                  </a:schemeClr>
                </a:solidFill>
                <a:latin typeface="Gill Sans MT" panose="020B0502020104020203" pitchFamily="34" charset="0"/>
                <a:ea typeface="+mj-ea"/>
                <a:cs typeface="Times New Roman" panose="02020603050405020304" pitchFamily="18" charset="0"/>
              </a:rPr>
              <a:t>EDGE LOCATION</a:t>
            </a:r>
          </a:p>
        </p:txBody>
      </p:sp>
      <p:sp>
        <p:nvSpPr>
          <p:cNvPr id="2" name="Rectangle 1">
            <a:extLst>
              <a:ext uri="{FF2B5EF4-FFF2-40B4-BE49-F238E27FC236}">
                <a16:creationId xmlns:a16="http://schemas.microsoft.com/office/drawing/2014/main" id="{ADE071E1-5FFB-48F3-ACA0-CC43C466C885}"/>
              </a:ext>
            </a:extLst>
          </p:cNvPr>
          <p:cNvSpPr/>
          <p:nvPr/>
        </p:nvSpPr>
        <p:spPr>
          <a:xfrm>
            <a:off x="318867" y="1019532"/>
            <a:ext cx="11413587" cy="923330"/>
          </a:xfrm>
          <a:prstGeom prst="rect">
            <a:avLst/>
          </a:prstGeom>
        </p:spPr>
        <p:txBody>
          <a:bodyPr wrap="square">
            <a:spAutoFit/>
          </a:bodyPr>
          <a:lstStyle/>
          <a:p>
            <a:r>
              <a:rPr lang="en-US" dirty="0">
                <a:latin typeface="Gill Sans MT" panose="020B0502020104020203" pitchFamily="34" charset="0"/>
              </a:rPr>
              <a:t>An </a:t>
            </a:r>
            <a:r>
              <a:rPr lang="en-US" b="1" dirty="0">
                <a:latin typeface="Gill Sans MT" panose="020B0502020104020203" pitchFamily="34" charset="0"/>
              </a:rPr>
              <a:t>edge location</a:t>
            </a:r>
            <a:r>
              <a:rPr lang="en-US" dirty="0">
                <a:latin typeface="Gill Sans MT" panose="020B0502020104020203" pitchFamily="34" charset="0"/>
              </a:rPr>
              <a:t> is where end users access services located at </a:t>
            </a:r>
            <a:r>
              <a:rPr lang="en-US" b="1" dirty="0">
                <a:latin typeface="Gill Sans MT" panose="020B0502020104020203" pitchFamily="34" charset="0"/>
              </a:rPr>
              <a:t>AWS</a:t>
            </a:r>
            <a:r>
              <a:rPr lang="en-US" dirty="0">
                <a:latin typeface="Gill Sans MT" panose="020B0502020104020203" pitchFamily="34" charset="0"/>
              </a:rPr>
              <a:t>. They are </a:t>
            </a:r>
            <a:r>
              <a:rPr lang="en-US" b="1" dirty="0">
                <a:latin typeface="Gill Sans MT" panose="020B0502020104020203" pitchFamily="34" charset="0"/>
              </a:rPr>
              <a:t>located</a:t>
            </a:r>
            <a:r>
              <a:rPr lang="en-US" dirty="0">
                <a:latin typeface="Gill Sans MT" panose="020B0502020104020203" pitchFamily="34" charset="0"/>
              </a:rPr>
              <a:t> in most of the major cities around the world and are specifically used by CloudFront (CDN) to distribute content to end user to reduce latency. It is like frontend for the service we access which are </a:t>
            </a:r>
            <a:r>
              <a:rPr lang="en-US" b="1" dirty="0">
                <a:latin typeface="Gill Sans MT" panose="020B0502020104020203" pitchFamily="34" charset="0"/>
              </a:rPr>
              <a:t>located in AWS</a:t>
            </a:r>
            <a:r>
              <a:rPr lang="en-US" dirty="0">
                <a:latin typeface="Gill Sans MT" panose="020B0502020104020203" pitchFamily="34" charset="0"/>
              </a:rPr>
              <a:t> cloud.</a:t>
            </a:r>
          </a:p>
        </p:txBody>
      </p:sp>
      <p:sp>
        <p:nvSpPr>
          <p:cNvPr id="3" name="Rectangle 2"/>
          <p:cNvSpPr/>
          <p:nvPr/>
        </p:nvSpPr>
        <p:spPr>
          <a:xfrm>
            <a:off x="468700" y="2134469"/>
            <a:ext cx="3769926" cy="1754326"/>
          </a:xfrm>
          <a:prstGeom prst="rect">
            <a:avLst/>
          </a:prstGeom>
        </p:spPr>
        <p:txBody>
          <a:bodyPr wrap="square">
            <a:spAutoFit/>
          </a:bodyPr>
          <a:lstStyle/>
          <a:p>
            <a:r>
              <a:rPr lang="en-US" dirty="0">
                <a:latin typeface="Gill Sans MT" panose="020B0502020104020203" pitchFamily="34" charset="0"/>
              </a:rPr>
              <a:t>To deliver content to end users with lower latency, Amazon CloudFront uses a global network of 180 Points of Presence (169 Edge Locations and 11 Regional Edge Caches) in 69 cities across 30 countries. </a:t>
            </a:r>
          </a:p>
        </p:txBody>
      </p:sp>
      <p:pic>
        <p:nvPicPr>
          <p:cNvPr id="5" name="Picture 4"/>
          <p:cNvPicPr>
            <a:picLocks noChangeAspect="1"/>
          </p:cNvPicPr>
          <p:nvPr/>
        </p:nvPicPr>
        <p:blipFill>
          <a:blip r:embed="rId3"/>
          <a:stretch>
            <a:fillRect/>
          </a:stretch>
        </p:blipFill>
        <p:spPr>
          <a:xfrm>
            <a:off x="4357688" y="1942862"/>
            <a:ext cx="7715250" cy="4151501"/>
          </a:xfrm>
          <a:prstGeom prst="rect">
            <a:avLst/>
          </a:prstGeom>
        </p:spPr>
      </p:pic>
    </p:spTree>
    <p:extLst>
      <p:ext uri="{BB962C8B-B14F-4D97-AF65-F5344CB8AC3E}">
        <p14:creationId xmlns:p14="http://schemas.microsoft.com/office/powerpoint/2010/main" val="2403195823"/>
      </p:ext>
    </p:extLst>
  </p:cSld>
  <p:clrMapOvr>
    <a:masterClrMapping/>
  </p:clrMapOvr>
  <p:transition spd="slow">
    <p:wipe/>
  </p:transition>
</p:sld>
</file>

<file path=ppt/slides/slide39.xml><?xml version="1.0" encoding="utf-8"?>
<p:sld xmlns:a="http://schemas.openxmlformats.org/drawingml/2006/main" xmlns:r="http://schemas.openxmlformats.org/officeDocument/2006/relationships" xmlns:p="http://schemas.openxmlformats.org/presentationml/2006/main">
  <p:cSld>
    <p:bg>
      <p:bgPr>
        <a:gradFill>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1042989" y="0"/>
            <a:ext cx="10172700" cy="6115050"/>
          </a:xfrm>
          <a:prstGeom prst="rect">
            <a:avLst/>
          </a:prstGeom>
        </p:spPr>
      </p:pic>
      <p:pic>
        <p:nvPicPr>
          <p:cNvPr id="7" name="Picture 6">
            <a:extLst>
              <a:ext uri="{FF2B5EF4-FFF2-40B4-BE49-F238E27FC236}">
                <a16:creationId xmlns:a16="http://schemas.microsoft.com/office/drawing/2014/main" id="{854C0B00-F1F9-470C-A99F-0CFAAFEBC3C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050011" y="6094363"/>
            <a:ext cx="1820411" cy="763637"/>
          </a:xfrm>
          <a:prstGeom prst="rect">
            <a:avLst/>
          </a:prstGeom>
        </p:spPr>
      </p:pic>
    </p:spTree>
    <p:extLst>
      <p:ext uri="{BB962C8B-B14F-4D97-AF65-F5344CB8AC3E}">
        <p14:creationId xmlns:p14="http://schemas.microsoft.com/office/powerpoint/2010/main" val="3052444715"/>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4" name="Rectangle 3"/>
          <p:cNvSpPr/>
          <p:nvPr/>
        </p:nvSpPr>
        <p:spPr>
          <a:xfrm>
            <a:off x="514350" y="1275134"/>
            <a:ext cx="4329113" cy="4488097"/>
          </a:xfrm>
          <a:prstGeom prst="rect">
            <a:avLst/>
          </a:prstGeom>
          <a:gradFill>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 name="Straight Connector 6">
            <a:extLst>
              <a:ext uri="{FF2B5EF4-FFF2-40B4-BE49-F238E27FC236}">
                <a16:creationId xmlns:a16="http://schemas.microsoft.com/office/drawing/2014/main" id="{F2CC6B8D-1CC6-4536-916D-4AC791BAD48D}"/>
              </a:ext>
            </a:extLst>
          </p:cNvPr>
          <p:cNvCxnSpPr>
            <a:cxnSpLocks/>
          </p:cNvCxnSpPr>
          <p:nvPr/>
        </p:nvCxnSpPr>
        <p:spPr>
          <a:xfrm>
            <a:off x="0" y="6065240"/>
            <a:ext cx="12192000" cy="0"/>
          </a:xfrm>
          <a:prstGeom prst="line">
            <a:avLst/>
          </a:prstGeom>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854C0B00-F1F9-470C-A99F-0CFAAFEBC3C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050011" y="6094363"/>
            <a:ext cx="1820411" cy="763637"/>
          </a:xfrm>
          <a:prstGeom prst="rect">
            <a:avLst/>
          </a:prstGeom>
        </p:spPr>
      </p:pic>
      <p:sp>
        <p:nvSpPr>
          <p:cNvPr id="11" name="Title 1">
            <a:extLst>
              <a:ext uri="{FF2B5EF4-FFF2-40B4-BE49-F238E27FC236}">
                <a16:creationId xmlns:a16="http://schemas.microsoft.com/office/drawing/2014/main" id="{1F730A7A-D5BD-414E-87BD-156B3A198E40}"/>
              </a:ext>
            </a:extLst>
          </p:cNvPr>
          <p:cNvSpPr txBox="1">
            <a:spLocks/>
          </p:cNvSpPr>
          <p:nvPr/>
        </p:nvSpPr>
        <p:spPr>
          <a:xfrm>
            <a:off x="1059881" y="0"/>
            <a:ext cx="9393953" cy="714591"/>
          </a:xfrm>
          <a:prstGeom prst="rect">
            <a:avLst/>
          </a:prstGeom>
        </p:spPr>
        <p:txBody>
          <a:bodyPr anchor="ctr">
            <a:normAutofit fontScale="92500"/>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sz="3200" dirty="0">
                <a:latin typeface="Gill Sans MT" panose="020B0502020104020203" pitchFamily="34" charset="0"/>
              </a:rPr>
              <a:t>      </a:t>
            </a:r>
            <a:r>
              <a:rPr lang="en-IN" sz="3200" dirty="0">
                <a:latin typeface="Gill Sans MT" panose="020B0502020104020203" pitchFamily="34" charset="0"/>
                <a:cs typeface="Times New Roman" panose="02020603050405020304" pitchFamily="18" charset="0"/>
              </a:rPr>
              <a:t>CLOUD COMPUTING SERVICE MODELS EXAMPLES</a:t>
            </a:r>
            <a:endParaRPr lang="en-IN" sz="3200" dirty="0">
              <a:solidFill>
                <a:schemeClr val="tx1"/>
              </a:solidFill>
              <a:latin typeface="Gill Sans MT" panose="020B0502020104020203" pitchFamily="34" charset="0"/>
              <a:cs typeface="Times New Roman" panose="02020603050405020304" pitchFamily="18" charset="0"/>
            </a:endParaRPr>
          </a:p>
        </p:txBody>
      </p:sp>
      <p:pic>
        <p:nvPicPr>
          <p:cNvPr id="8" name="Picture 7">
            <a:extLst>
              <a:ext uri="{FF2B5EF4-FFF2-40B4-BE49-F238E27FC236}">
                <a16:creationId xmlns:a16="http://schemas.microsoft.com/office/drawing/2014/main" id="{E992959A-D262-4893-AD2C-0FA2C33A95C2}"/>
              </a:ext>
            </a:extLst>
          </p:cNvPr>
          <p:cNvPicPr>
            <a:picLocks noChangeAspect="1"/>
          </p:cNvPicPr>
          <p:nvPr/>
        </p:nvPicPr>
        <p:blipFill>
          <a:blip r:embed="rId3"/>
          <a:stretch>
            <a:fillRect/>
          </a:stretch>
        </p:blipFill>
        <p:spPr>
          <a:xfrm>
            <a:off x="5292831" y="876007"/>
            <a:ext cx="6334125" cy="5174672"/>
          </a:xfrm>
          <a:prstGeom prst="rect">
            <a:avLst/>
          </a:prstGeom>
        </p:spPr>
      </p:pic>
      <p:graphicFrame>
        <p:nvGraphicFramePr>
          <p:cNvPr id="3" name="Diagram 2">
            <a:extLst>
              <a:ext uri="{FF2B5EF4-FFF2-40B4-BE49-F238E27FC236}">
                <a16:creationId xmlns:a16="http://schemas.microsoft.com/office/drawing/2014/main" id="{45E3299B-669B-43CC-B039-2A31C5C79C7A}"/>
              </a:ext>
            </a:extLst>
          </p:cNvPr>
          <p:cNvGraphicFramePr/>
          <p:nvPr>
            <p:extLst>
              <p:ext uri="{D42A27DB-BD31-4B8C-83A1-F6EECF244321}">
                <p14:modId xmlns:p14="http://schemas.microsoft.com/office/powerpoint/2010/main" val="1318570842"/>
              </p:ext>
            </p:extLst>
          </p:nvPr>
        </p:nvGraphicFramePr>
        <p:xfrm>
          <a:off x="672983" y="1275134"/>
          <a:ext cx="3714459" cy="448809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7326816"/>
      </p:ext>
    </p:extLst>
  </p:cSld>
  <p:clrMapOvr>
    <a:masterClrMapping/>
  </p:clrMapOvr>
  <p:transition spd="slow">
    <p:wipe/>
  </p:transition>
</p:sld>
</file>

<file path=ppt/slides/slide40.xml><?xml version="1.0" encoding="utf-8"?>
<p:sld xmlns:a="http://schemas.openxmlformats.org/drawingml/2006/main" xmlns:r="http://schemas.openxmlformats.org/officeDocument/2006/relationships" xmlns:p="http://schemas.openxmlformats.org/presentationml/2006/main">
  <p:cSld>
    <p:bg>
      <p:bgPr>
        <a:gradFill>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gra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64782" y="338196"/>
            <a:ext cx="10879481" cy="604779"/>
          </a:xfrm>
        </p:spPr>
        <p:txBody>
          <a:bodyPr/>
          <a:lstStyle/>
          <a:p>
            <a:r>
              <a:rPr lang="en-US" sz="2500" dirty="0">
                <a:solidFill>
                  <a:schemeClr val="tx1">
                    <a:lumMod val="85000"/>
                    <a:lumOff val="15000"/>
                  </a:schemeClr>
                </a:solidFill>
                <a:latin typeface="Times New Roman" panose="02020603050405020304" pitchFamily="18" charset="0"/>
                <a:ea typeface="+mj-ea"/>
                <a:cs typeface="Times New Roman" panose="02020603050405020304" pitchFamily="18" charset="0"/>
              </a:rPr>
              <a:t>  “People think that data is in the cloud, but it’s not. It’s in the ocean”</a:t>
            </a:r>
          </a:p>
          <a:p>
            <a:endParaRPr lang="en-US" dirty="0"/>
          </a:p>
        </p:txBody>
      </p:sp>
      <p:pic>
        <p:nvPicPr>
          <p:cNvPr id="7" name="Picture 6"/>
          <p:cNvPicPr>
            <a:picLocks noChangeAspect="1"/>
          </p:cNvPicPr>
          <p:nvPr/>
        </p:nvPicPr>
        <p:blipFill>
          <a:blip r:embed="rId2"/>
          <a:stretch>
            <a:fillRect/>
          </a:stretch>
        </p:blipFill>
        <p:spPr>
          <a:xfrm>
            <a:off x="642374" y="942975"/>
            <a:ext cx="10839450" cy="5086350"/>
          </a:xfrm>
          <a:prstGeom prst="rect">
            <a:avLst/>
          </a:prstGeom>
        </p:spPr>
      </p:pic>
      <p:pic>
        <p:nvPicPr>
          <p:cNvPr id="8" name="Picture 7">
            <a:extLst>
              <a:ext uri="{FF2B5EF4-FFF2-40B4-BE49-F238E27FC236}">
                <a16:creationId xmlns:a16="http://schemas.microsoft.com/office/drawing/2014/main" id="{854C0B00-F1F9-470C-A99F-0CFAAFEBC3C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050011" y="6094363"/>
            <a:ext cx="1820411" cy="763637"/>
          </a:xfrm>
          <a:prstGeom prst="rect">
            <a:avLst/>
          </a:prstGeom>
        </p:spPr>
      </p:pic>
    </p:spTree>
    <p:extLst>
      <p:ext uri="{BB962C8B-B14F-4D97-AF65-F5344CB8AC3E}">
        <p14:creationId xmlns:p14="http://schemas.microsoft.com/office/powerpoint/2010/main" val="3606004994"/>
      </p:ext>
    </p:extLst>
  </p:cSld>
  <p:clrMapOvr>
    <a:masterClrMapping/>
  </p:clrMapOvr>
  <p:transition spd="slow">
    <p:wip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5886450" y="3375081"/>
            <a:ext cx="6305550" cy="3548893"/>
          </a:xfrm>
          <a:prstGeom prst="rect">
            <a:avLst/>
          </a:prstGeom>
        </p:spPr>
      </p:pic>
      <p:pic>
        <p:nvPicPr>
          <p:cNvPr id="7" name="Picture 6"/>
          <p:cNvPicPr>
            <a:picLocks noChangeAspect="1"/>
          </p:cNvPicPr>
          <p:nvPr/>
        </p:nvPicPr>
        <p:blipFill>
          <a:blip r:embed="rId3"/>
          <a:stretch>
            <a:fillRect/>
          </a:stretch>
        </p:blipFill>
        <p:spPr>
          <a:xfrm>
            <a:off x="0" y="0"/>
            <a:ext cx="5886450" cy="3729038"/>
          </a:xfrm>
          <a:prstGeom prst="rect">
            <a:avLst/>
          </a:prstGeom>
        </p:spPr>
      </p:pic>
      <p:pic>
        <p:nvPicPr>
          <p:cNvPr id="8" name="Picture 7"/>
          <p:cNvPicPr>
            <a:picLocks noChangeAspect="1"/>
          </p:cNvPicPr>
          <p:nvPr/>
        </p:nvPicPr>
        <p:blipFill>
          <a:blip r:embed="rId4"/>
          <a:stretch>
            <a:fillRect/>
          </a:stretch>
        </p:blipFill>
        <p:spPr>
          <a:xfrm>
            <a:off x="0" y="3729038"/>
            <a:ext cx="5886450" cy="3194936"/>
          </a:xfrm>
          <a:prstGeom prst="rect">
            <a:avLst/>
          </a:prstGeom>
        </p:spPr>
      </p:pic>
      <p:pic>
        <p:nvPicPr>
          <p:cNvPr id="9" name="Picture 8"/>
          <p:cNvPicPr>
            <a:picLocks noChangeAspect="1"/>
          </p:cNvPicPr>
          <p:nvPr/>
        </p:nvPicPr>
        <p:blipFill>
          <a:blip r:embed="rId5"/>
          <a:stretch>
            <a:fillRect/>
          </a:stretch>
        </p:blipFill>
        <p:spPr>
          <a:xfrm>
            <a:off x="5886450" y="0"/>
            <a:ext cx="6305550" cy="3375081"/>
          </a:xfrm>
          <a:prstGeom prst="rect">
            <a:avLst/>
          </a:prstGeom>
        </p:spPr>
      </p:pic>
    </p:spTree>
    <p:extLst>
      <p:ext uri="{BB962C8B-B14F-4D97-AF65-F5344CB8AC3E}">
        <p14:creationId xmlns:p14="http://schemas.microsoft.com/office/powerpoint/2010/main" val="4128833478"/>
      </p:ext>
    </p:extLst>
  </p:cSld>
  <p:clrMapOvr>
    <a:masterClrMapping/>
  </p:clrMapOvr>
  <p:transition spd="slow">
    <p:wipe/>
  </p:transition>
</p:sld>
</file>

<file path=ppt/slides/slide42.xml><?xml version="1.0" encoding="utf-8"?>
<p:sld xmlns:a="http://schemas.openxmlformats.org/drawingml/2006/main" xmlns:r="http://schemas.openxmlformats.org/officeDocument/2006/relationships" xmlns:p="http://schemas.openxmlformats.org/presentationml/2006/main">
  <p:cSld>
    <p:bg>
      <p:bgPr>
        <a:gradFill>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371474" y="409575"/>
            <a:ext cx="1990725" cy="1466850"/>
          </a:xfrm>
          <a:prstGeom prst="rect">
            <a:avLst/>
          </a:prstGeom>
        </p:spPr>
      </p:pic>
      <p:sp>
        <p:nvSpPr>
          <p:cNvPr id="5" name="Text Placeholder 4"/>
          <p:cNvSpPr>
            <a:spLocks noGrp="1"/>
          </p:cNvSpPr>
          <p:nvPr>
            <p:ph type="body" sz="quarter" idx="10"/>
          </p:nvPr>
        </p:nvSpPr>
        <p:spPr>
          <a:xfrm>
            <a:off x="3605278" y="177910"/>
            <a:ext cx="8055443" cy="650465"/>
          </a:xfrm>
          <a:noFill/>
        </p:spPr>
        <p:txBody>
          <a:bodyPr>
            <a:normAutofit/>
          </a:bodyPr>
          <a:lstStyle/>
          <a:p>
            <a:r>
              <a:rPr lang="en-US" sz="1600" dirty="0">
                <a:solidFill>
                  <a:srgbClr val="FF0000"/>
                </a:solidFill>
              </a:rPr>
              <a:t>Cloud Computing is up to 40 times more cost-effective for a Small and Medium Business (SMB), compared to running an in-house IT system.</a:t>
            </a:r>
          </a:p>
        </p:txBody>
      </p:sp>
      <p:sp>
        <p:nvSpPr>
          <p:cNvPr id="7" name="Rectangle 6"/>
          <p:cNvSpPr/>
          <p:nvPr/>
        </p:nvSpPr>
        <p:spPr>
          <a:xfrm>
            <a:off x="2795587" y="938906"/>
            <a:ext cx="6096000" cy="584775"/>
          </a:xfrm>
          <a:prstGeom prst="rect">
            <a:avLst/>
          </a:prstGeom>
        </p:spPr>
        <p:txBody>
          <a:bodyPr>
            <a:spAutoFit/>
          </a:bodyPr>
          <a:lstStyle/>
          <a:p>
            <a:r>
              <a:rPr lang="en-US" sz="1600" dirty="0"/>
              <a:t>94% of SMBs have found security benefits in the cloud that they didn’t receive in their on-premises service</a:t>
            </a:r>
          </a:p>
        </p:txBody>
      </p:sp>
      <p:sp>
        <p:nvSpPr>
          <p:cNvPr id="8" name="Rectangle 7"/>
          <p:cNvSpPr/>
          <p:nvPr/>
        </p:nvSpPr>
        <p:spPr>
          <a:xfrm>
            <a:off x="2760446" y="1553588"/>
            <a:ext cx="6096000" cy="861774"/>
          </a:xfrm>
          <a:prstGeom prst="rect">
            <a:avLst/>
          </a:prstGeom>
        </p:spPr>
        <p:txBody>
          <a:bodyPr>
            <a:spAutoFit/>
          </a:bodyPr>
          <a:lstStyle/>
          <a:p>
            <a:r>
              <a:rPr lang="en-US" sz="1600" dirty="0">
                <a:solidFill>
                  <a:schemeClr val="accent1">
                    <a:lumMod val="75000"/>
                  </a:schemeClr>
                </a:solidFill>
              </a:rPr>
              <a:t>70% of businesses have reported that they’ve been able to reinvest funds into their business by the virtue of using the cloud-computing technology</a:t>
            </a:r>
            <a:r>
              <a:rPr lang="en-US" dirty="0">
                <a:solidFill>
                  <a:schemeClr val="accent1">
                    <a:lumMod val="75000"/>
                  </a:schemeClr>
                </a:solidFill>
              </a:rPr>
              <a:t>.</a:t>
            </a:r>
          </a:p>
        </p:txBody>
      </p:sp>
      <p:sp>
        <p:nvSpPr>
          <p:cNvPr id="9" name="Rectangle 8"/>
          <p:cNvSpPr/>
          <p:nvPr/>
        </p:nvSpPr>
        <p:spPr>
          <a:xfrm>
            <a:off x="2858467" y="2475175"/>
            <a:ext cx="6171234" cy="584775"/>
          </a:xfrm>
          <a:prstGeom prst="rect">
            <a:avLst/>
          </a:prstGeom>
        </p:spPr>
        <p:txBody>
          <a:bodyPr wrap="square">
            <a:spAutoFit/>
          </a:bodyPr>
          <a:lstStyle/>
          <a:p>
            <a:r>
              <a:rPr lang="en-US" sz="1600" dirty="0"/>
              <a:t>A new cloud web server is added for every 600 smartphones or 120 tablets in use</a:t>
            </a:r>
          </a:p>
        </p:txBody>
      </p:sp>
      <p:sp>
        <p:nvSpPr>
          <p:cNvPr id="10" name="Rectangle 9"/>
          <p:cNvSpPr/>
          <p:nvPr/>
        </p:nvSpPr>
        <p:spPr>
          <a:xfrm>
            <a:off x="2760446" y="3106147"/>
            <a:ext cx="6096000" cy="584775"/>
          </a:xfrm>
          <a:prstGeom prst="rect">
            <a:avLst/>
          </a:prstGeom>
        </p:spPr>
        <p:txBody>
          <a:bodyPr>
            <a:spAutoFit/>
          </a:bodyPr>
          <a:lstStyle/>
          <a:p>
            <a:r>
              <a:rPr lang="en-US" sz="1600" dirty="0">
                <a:solidFill>
                  <a:srgbClr val="FF0000"/>
                </a:solidFill>
              </a:rPr>
              <a:t>75% of businesses report that availability of service has improved since moving to the cloud</a:t>
            </a:r>
          </a:p>
        </p:txBody>
      </p:sp>
      <p:sp>
        <p:nvSpPr>
          <p:cNvPr id="11" name="Rectangle 10"/>
          <p:cNvSpPr/>
          <p:nvPr/>
        </p:nvSpPr>
        <p:spPr>
          <a:xfrm>
            <a:off x="2795587" y="3852981"/>
            <a:ext cx="6096000" cy="584775"/>
          </a:xfrm>
          <a:prstGeom prst="rect">
            <a:avLst/>
          </a:prstGeom>
        </p:spPr>
        <p:txBody>
          <a:bodyPr>
            <a:spAutoFit/>
          </a:bodyPr>
          <a:lstStyle/>
          <a:p>
            <a:r>
              <a:rPr lang="en-US" sz="1600" dirty="0"/>
              <a:t>As part of the “cloud-first” policy, 48% of the U.S. Government agencies have begun using the cloud!</a:t>
            </a:r>
          </a:p>
        </p:txBody>
      </p:sp>
      <p:sp>
        <p:nvSpPr>
          <p:cNvPr id="12" name="Rectangle 11"/>
          <p:cNvSpPr/>
          <p:nvPr/>
        </p:nvSpPr>
        <p:spPr>
          <a:xfrm>
            <a:off x="5564721" y="5446260"/>
            <a:ext cx="6096000" cy="830997"/>
          </a:xfrm>
          <a:prstGeom prst="rect">
            <a:avLst/>
          </a:prstGeom>
        </p:spPr>
        <p:txBody>
          <a:bodyPr>
            <a:spAutoFit/>
          </a:bodyPr>
          <a:lstStyle/>
          <a:p>
            <a:r>
              <a:rPr lang="en-US" sz="1600" dirty="0">
                <a:solidFill>
                  <a:schemeClr val="bg1"/>
                </a:solidFill>
              </a:rPr>
              <a:t>According to an estimate made by industry experts, by 2020, 40 Zettabytes of data will be held in the cloud; this is a really huge figure indeed</a:t>
            </a:r>
          </a:p>
        </p:txBody>
      </p:sp>
      <p:sp>
        <p:nvSpPr>
          <p:cNvPr id="13" name="Rectangle 12"/>
          <p:cNvSpPr/>
          <p:nvPr/>
        </p:nvSpPr>
        <p:spPr>
          <a:xfrm>
            <a:off x="93319" y="2131364"/>
            <a:ext cx="2268880" cy="1077218"/>
          </a:xfrm>
          <a:prstGeom prst="rect">
            <a:avLst/>
          </a:prstGeom>
        </p:spPr>
        <p:txBody>
          <a:bodyPr wrap="square">
            <a:spAutoFit/>
          </a:bodyPr>
          <a:lstStyle/>
          <a:p>
            <a:r>
              <a:rPr lang="en-US" sz="1600" dirty="0">
                <a:solidFill>
                  <a:srgbClr val="0070C0"/>
                </a:solidFill>
              </a:rPr>
              <a:t>By 2020, cloud computing will cross the $270 billion mark in investment</a:t>
            </a:r>
          </a:p>
        </p:txBody>
      </p:sp>
      <p:sp>
        <p:nvSpPr>
          <p:cNvPr id="14" name="Rectangle 13"/>
          <p:cNvSpPr/>
          <p:nvPr/>
        </p:nvSpPr>
        <p:spPr>
          <a:xfrm>
            <a:off x="0" y="3532381"/>
            <a:ext cx="2921344" cy="1323439"/>
          </a:xfrm>
          <a:prstGeom prst="rect">
            <a:avLst/>
          </a:prstGeom>
        </p:spPr>
        <p:txBody>
          <a:bodyPr wrap="square">
            <a:spAutoFit/>
          </a:bodyPr>
          <a:lstStyle/>
          <a:p>
            <a:r>
              <a:rPr lang="en-US" sz="1600" dirty="0">
                <a:solidFill>
                  <a:srgbClr val="16599D"/>
                </a:solidFill>
              </a:rPr>
              <a:t>80% of companies that adopt the cloud see improvements within their IT departments within six months</a:t>
            </a:r>
            <a:endParaRPr lang="en-US" sz="1600" i="0" dirty="0">
              <a:solidFill>
                <a:srgbClr val="16599D"/>
              </a:solidFill>
              <a:effectLst/>
            </a:endParaRPr>
          </a:p>
        </p:txBody>
      </p:sp>
      <p:sp>
        <p:nvSpPr>
          <p:cNvPr id="15" name="Rectangle 14"/>
          <p:cNvSpPr/>
          <p:nvPr/>
        </p:nvSpPr>
        <p:spPr>
          <a:xfrm>
            <a:off x="9029700" y="912955"/>
            <a:ext cx="3019549" cy="1107996"/>
          </a:xfrm>
          <a:prstGeom prst="rect">
            <a:avLst/>
          </a:prstGeom>
        </p:spPr>
        <p:txBody>
          <a:bodyPr wrap="square">
            <a:spAutoFit/>
          </a:bodyPr>
          <a:lstStyle/>
          <a:p>
            <a:r>
              <a:rPr lang="en-US" sz="1600" dirty="0"/>
              <a:t>2014 was the first year when most of the workloads were on the Cloud computing environment</a:t>
            </a:r>
            <a:r>
              <a:rPr lang="en-US" dirty="0">
                <a:solidFill>
                  <a:srgbClr val="3D3D3D"/>
                </a:solidFill>
                <a:latin typeface="robotolight"/>
              </a:rPr>
              <a:t>.</a:t>
            </a:r>
            <a:endParaRPr lang="en-US" b="0" i="0" dirty="0">
              <a:solidFill>
                <a:srgbClr val="3D3D3D"/>
              </a:solidFill>
              <a:effectLst/>
              <a:latin typeface="robotolight"/>
            </a:endParaRPr>
          </a:p>
        </p:txBody>
      </p:sp>
      <p:sp>
        <p:nvSpPr>
          <p:cNvPr id="16" name="Rectangle 15"/>
          <p:cNvSpPr/>
          <p:nvPr/>
        </p:nvSpPr>
        <p:spPr>
          <a:xfrm>
            <a:off x="9092639" y="2352063"/>
            <a:ext cx="2956609" cy="830997"/>
          </a:xfrm>
          <a:prstGeom prst="rect">
            <a:avLst/>
          </a:prstGeom>
        </p:spPr>
        <p:txBody>
          <a:bodyPr wrap="square">
            <a:spAutoFit/>
          </a:bodyPr>
          <a:lstStyle/>
          <a:p>
            <a:r>
              <a:rPr lang="en-US" sz="1600" dirty="0">
                <a:solidFill>
                  <a:srgbClr val="0070C0"/>
                </a:solidFill>
              </a:rPr>
              <a:t>Banking sector performs their most of the actions using Cloud.</a:t>
            </a:r>
            <a:endParaRPr lang="en-US" sz="1600" b="0" i="0" dirty="0">
              <a:solidFill>
                <a:srgbClr val="0070C0"/>
              </a:solidFill>
              <a:effectLst/>
            </a:endParaRPr>
          </a:p>
        </p:txBody>
      </p:sp>
      <p:sp>
        <p:nvSpPr>
          <p:cNvPr id="17" name="Rectangle 16"/>
          <p:cNvSpPr/>
          <p:nvPr/>
        </p:nvSpPr>
        <p:spPr>
          <a:xfrm>
            <a:off x="108960" y="4975447"/>
            <a:ext cx="2691390" cy="1077218"/>
          </a:xfrm>
          <a:prstGeom prst="rect">
            <a:avLst/>
          </a:prstGeom>
        </p:spPr>
        <p:txBody>
          <a:bodyPr wrap="square">
            <a:spAutoFit/>
          </a:bodyPr>
          <a:lstStyle/>
          <a:p>
            <a:r>
              <a:rPr lang="en-US" sz="1600" dirty="0">
                <a:solidFill>
                  <a:schemeClr val="accent4">
                    <a:lumMod val="50000"/>
                  </a:schemeClr>
                </a:solidFill>
              </a:rPr>
              <a:t>It is anticipated that the public cloud solution will sense huge 44% growth by 2020</a:t>
            </a:r>
          </a:p>
        </p:txBody>
      </p:sp>
      <p:sp>
        <p:nvSpPr>
          <p:cNvPr id="18" name="Rectangle 17"/>
          <p:cNvSpPr/>
          <p:nvPr/>
        </p:nvSpPr>
        <p:spPr>
          <a:xfrm>
            <a:off x="2858466" y="4483953"/>
            <a:ext cx="6096000" cy="1077218"/>
          </a:xfrm>
          <a:prstGeom prst="rect">
            <a:avLst/>
          </a:prstGeom>
        </p:spPr>
        <p:txBody>
          <a:bodyPr>
            <a:spAutoFit/>
          </a:bodyPr>
          <a:lstStyle/>
          <a:p>
            <a:r>
              <a:rPr lang="en-US" sz="1600" dirty="0">
                <a:solidFill>
                  <a:schemeClr val="bg2">
                    <a:lumMod val="25000"/>
                  </a:schemeClr>
                </a:solidFill>
              </a:rPr>
              <a:t>The survey conducted by Microsoft Corporation, around 62% repliers mentioned that the privacy level of their data has been increased because of moving to the cloud computing environment</a:t>
            </a:r>
          </a:p>
        </p:txBody>
      </p:sp>
      <p:sp>
        <p:nvSpPr>
          <p:cNvPr id="19" name="Rectangle 18"/>
          <p:cNvSpPr/>
          <p:nvPr/>
        </p:nvSpPr>
        <p:spPr>
          <a:xfrm>
            <a:off x="9121219" y="3321053"/>
            <a:ext cx="2928029" cy="1569660"/>
          </a:xfrm>
          <a:prstGeom prst="rect">
            <a:avLst/>
          </a:prstGeom>
        </p:spPr>
        <p:txBody>
          <a:bodyPr wrap="square">
            <a:spAutoFit/>
          </a:bodyPr>
          <a:lstStyle/>
          <a:p>
            <a:r>
              <a:rPr lang="en-US" sz="1600" dirty="0">
                <a:solidFill>
                  <a:srgbClr val="3D3D3D"/>
                </a:solidFill>
              </a:rPr>
              <a:t>Approximately 64% of the businesses have lowered the electricity expenditure and misuse since they shifted to the Cloud environment.</a:t>
            </a:r>
            <a:endParaRPr lang="en-US" sz="1600" b="0" i="0" dirty="0">
              <a:solidFill>
                <a:srgbClr val="3D3D3D"/>
              </a:solidFill>
              <a:effectLst/>
            </a:endParaRPr>
          </a:p>
        </p:txBody>
      </p:sp>
      <p:pic>
        <p:nvPicPr>
          <p:cNvPr id="20" name="Picture 19">
            <a:extLst>
              <a:ext uri="{FF2B5EF4-FFF2-40B4-BE49-F238E27FC236}">
                <a16:creationId xmlns:a16="http://schemas.microsoft.com/office/drawing/2014/main" id="{854C0B00-F1F9-470C-A99F-0CFAAFEBC3C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050011" y="6094363"/>
            <a:ext cx="1820411" cy="763637"/>
          </a:xfrm>
          <a:prstGeom prst="rect">
            <a:avLst/>
          </a:prstGeom>
        </p:spPr>
      </p:pic>
    </p:spTree>
    <p:extLst>
      <p:ext uri="{BB962C8B-B14F-4D97-AF65-F5344CB8AC3E}">
        <p14:creationId xmlns:p14="http://schemas.microsoft.com/office/powerpoint/2010/main" val="3190446370"/>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gradFill>
        <a:effectLst/>
      </p:bgPr>
    </p:bg>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F2CC6B8D-1CC6-4536-916D-4AC791BAD48D}"/>
              </a:ext>
            </a:extLst>
          </p:cNvPr>
          <p:cNvCxnSpPr>
            <a:cxnSpLocks/>
          </p:cNvCxnSpPr>
          <p:nvPr/>
        </p:nvCxnSpPr>
        <p:spPr>
          <a:xfrm>
            <a:off x="0" y="6065240"/>
            <a:ext cx="12192000" cy="0"/>
          </a:xfrm>
          <a:prstGeom prst="line">
            <a:avLst/>
          </a:prstGeom>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854C0B00-F1F9-470C-A99F-0CFAAFEBC3C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050011" y="6094363"/>
            <a:ext cx="1820411" cy="763637"/>
          </a:xfrm>
          <a:prstGeom prst="rect">
            <a:avLst/>
          </a:prstGeom>
        </p:spPr>
      </p:pic>
      <p:sp>
        <p:nvSpPr>
          <p:cNvPr id="11" name="Title 1">
            <a:extLst>
              <a:ext uri="{FF2B5EF4-FFF2-40B4-BE49-F238E27FC236}">
                <a16:creationId xmlns:a16="http://schemas.microsoft.com/office/drawing/2014/main" id="{1F730A7A-D5BD-414E-87BD-156B3A198E40}"/>
              </a:ext>
            </a:extLst>
          </p:cNvPr>
          <p:cNvSpPr txBox="1">
            <a:spLocks/>
          </p:cNvSpPr>
          <p:nvPr/>
        </p:nvSpPr>
        <p:spPr>
          <a:xfrm>
            <a:off x="1717106" y="143850"/>
            <a:ext cx="9393953" cy="714591"/>
          </a:xfrm>
          <a:prstGeom prst="rect">
            <a:avLst/>
          </a:prstGeom>
        </p:spPr>
        <p:txBody>
          <a:bodyPr anchor="ctr">
            <a:norm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sz="3200" dirty="0">
                <a:latin typeface="Gill Sans MT" panose="020B0502020104020203" pitchFamily="34" charset="0"/>
              </a:rPr>
              <a:t>              </a:t>
            </a:r>
            <a:r>
              <a:rPr lang="en-IN" sz="3200" dirty="0">
                <a:latin typeface="Gill Sans MT" panose="020B0502020104020203" pitchFamily="34" charset="0"/>
                <a:cs typeface="Times New Roman" panose="02020603050405020304" pitchFamily="18" charset="0"/>
              </a:rPr>
              <a:t>CLOUD DEPLOYMENT MODELS</a:t>
            </a:r>
            <a:endParaRPr lang="en-IN" sz="3200" dirty="0">
              <a:solidFill>
                <a:schemeClr val="tx1"/>
              </a:solidFill>
              <a:latin typeface="Gill Sans MT" panose="020B0502020104020203" pitchFamily="34" charset="0"/>
              <a:cs typeface="Times New Roman" panose="02020603050405020304" pitchFamily="18" charset="0"/>
            </a:endParaRPr>
          </a:p>
        </p:txBody>
      </p:sp>
      <p:pic>
        <p:nvPicPr>
          <p:cNvPr id="9" name="Picture 8">
            <a:extLst>
              <a:ext uri="{FF2B5EF4-FFF2-40B4-BE49-F238E27FC236}">
                <a16:creationId xmlns:a16="http://schemas.microsoft.com/office/drawing/2014/main" id="{1DD70C7A-C96D-40C6-A2EF-4DABD42808DF}"/>
              </a:ext>
            </a:extLst>
          </p:cNvPr>
          <p:cNvPicPr>
            <a:picLocks noChangeAspect="1"/>
          </p:cNvPicPr>
          <p:nvPr/>
        </p:nvPicPr>
        <p:blipFill>
          <a:blip r:embed="rId3"/>
          <a:stretch>
            <a:fillRect/>
          </a:stretch>
        </p:blipFill>
        <p:spPr>
          <a:xfrm>
            <a:off x="2327148" y="801148"/>
            <a:ext cx="7537703" cy="5264092"/>
          </a:xfrm>
          <a:prstGeom prst="rect">
            <a:avLst/>
          </a:prstGeom>
          <a:noFill/>
        </p:spPr>
      </p:pic>
    </p:spTree>
    <p:extLst>
      <p:ext uri="{BB962C8B-B14F-4D97-AF65-F5344CB8AC3E}">
        <p14:creationId xmlns:p14="http://schemas.microsoft.com/office/powerpoint/2010/main" val="535041174"/>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effectLst/>
      </p:bgPr>
    </p:bg>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F2CC6B8D-1CC6-4536-916D-4AC791BAD48D}"/>
              </a:ext>
            </a:extLst>
          </p:cNvPr>
          <p:cNvCxnSpPr>
            <a:cxnSpLocks/>
          </p:cNvCxnSpPr>
          <p:nvPr/>
        </p:nvCxnSpPr>
        <p:spPr>
          <a:xfrm>
            <a:off x="0" y="6065240"/>
            <a:ext cx="12192000" cy="0"/>
          </a:xfrm>
          <a:prstGeom prst="line">
            <a:avLst/>
          </a:prstGeom>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854C0B00-F1F9-470C-A99F-0CFAAFEBC3C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050011" y="6094363"/>
            <a:ext cx="1820411" cy="763637"/>
          </a:xfrm>
          <a:prstGeom prst="rect">
            <a:avLst/>
          </a:prstGeom>
        </p:spPr>
      </p:pic>
      <p:sp>
        <p:nvSpPr>
          <p:cNvPr id="11" name="Title 1">
            <a:extLst>
              <a:ext uri="{FF2B5EF4-FFF2-40B4-BE49-F238E27FC236}">
                <a16:creationId xmlns:a16="http://schemas.microsoft.com/office/drawing/2014/main" id="{1F730A7A-D5BD-414E-87BD-156B3A198E40}"/>
              </a:ext>
            </a:extLst>
          </p:cNvPr>
          <p:cNvSpPr txBox="1">
            <a:spLocks/>
          </p:cNvSpPr>
          <p:nvPr/>
        </p:nvSpPr>
        <p:spPr>
          <a:xfrm>
            <a:off x="1296520" y="223885"/>
            <a:ext cx="9393953" cy="714591"/>
          </a:xfrm>
          <a:prstGeom prst="rect">
            <a:avLst/>
          </a:prstGeom>
        </p:spPr>
        <p:txBody>
          <a:bodyPr anchor="ctr">
            <a:no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sz="3200" dirty="0">
                <a:latin typeface="Gill Sans MT" panose="020B0502020104020203" pitchFamily="34" charset="0"/>
              </a:rPr>
              <a:t>   </a:t>
            </a:r>
            <a:r>
              <a:rPr lang="en-IN" sz="3200" dirty="0">
                <a:latin typeface="Gill Sans MT" panose="020B0502020104020203" pitchFamily="34" charset="0"/>
                <a:cs typeface="Times New Roman" panose="02020603050405020304" pitchFamily="18" charset="0"/>
              </a:rPr>
              <a:t>HOW WAS LIFE BEFORE CLOUD COMPUTING?</a:t>
            </a:r>
            <a:endParaRPr lang="en-IN" sz="3200" dirty="0">
              <a:solidFill>
                <a:schemeClr val="tx1"/>
              </a:solidFill>
              <a:latin typeface="Gill Sans MT" panose="020B0502020104020203" pitchFamily="34" charset="0"/>
              <a:cs typeface="Times New Roman" panose="02020603050405020304" pitchFamily="18" charset="0"/>
            </a:endParaRPr>
          </a:p>
        </p:txBody>
      </p:sp>
      <p:pic>
        <p:nvPicPr>
          <p:cNvPr id="2" name="Picture 1">
            <a:extLst>
              <a:ext uri="{FF2B5EF4-FFF2-40B4-BE49-F238E27FC236}">
                <a16:creationId xmlns:a16="http://schemas.microsoft.com/office/drawing/2014/main" id="{C8DB3430-55F7-48BA-94E7-A1E641C7E71F}"/>
              </a:ext>
            </a:extLst>
          </p:cNvPr>
          <p:cNvPicPr>
            <a:picLocks noChangeAspect="1"/>
          </p:cNvPicPr>
          <p:nvPr/>
        </p:nvPicPr>
        <p:blipFill>
          <a:blip r:embed="rId3"/>
          <a:stretch>
            <a:fillRect/>
          </a:stretch>
        </p:blipFill>
        <p:spPr>
          <a:xfrm>
            <a:off x="5993497" y="1743774"/>
            <a:ext cx="5657850" cy="3219450"/>
          </a:xfrm>
          <a:prstGeom prst="rect">
            <a:avLst/>
          </a:prstGeom>
        </p:spPr>
      </p:pic>
      <p:graphicFrame>
        <p:nvGraphicFramePr>
          <p:cNvPr id="4" name="Diagram 3">
            <a:extLst>
              <a:ext uri="{FF2B5EF4-FFF2-40B4-BE49-F238E27FC236}">
                <a16:creationId xmlns:a16="http://schemas.microsoft.com/office/drawing/2014/main" id="{496514D1-28BB-4156-A36B-1EF9A4C737E1}"/>
              </a:ext>
            </a:extLst>
          </p:cNvPr>
          <p:cNvGraphicFramePr/>
          <p:nvPr>
            <p:extLst>
              <p:ext uri="{D42A27DB-BD31-4B8C-83A1-F6EECF244321}">
                <p14:modId xmlns:p14="http://schemas.microsoft.com/office/powerpoint/2010/main" val="3174872942"/>
              </p:ext>
            </p:extLst>
          </p:nvPr>
        </p:nvGraphicFramePr>
        <p:xfrm>
          <a:off x="250737" y="1683197"/>
          <a:ext cx="5845262" cy="349160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086607408"/>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896" y="0"/>
            <a:ext cx="12192896" cy="6094363"/>
          </a:xfrm>
          <a:prstGeom prst="rect">
            <a:avLst/>
          </a:prstGeom>
        </p:spPr>
      </p:pic>
      <p:pic>
        <p:nvPicPr>
          <p:cNvPr id="8" name="Picture 7">
            <a:extLst>
              <a:ext uri="{FF2B5EF4-FFF2-40B4-BE49-F238E27FC236}">
                <a16:creationId xmlns:a16="http://schemas.microsoft.com/office/drawing/2014/main" id="{854C0B00-F1F9-470C-A99F-0CFAAFEBC3C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148553" y="6094363"/>
            <a:ext cx="1927932" cy="763637"/>
          </a:xfrm>
          <a:prstGeom prst="rect">
            <a:avLst/>
          </a:prstGeom>
        </p:spPr>
      </p:pic>
    </p:spTree>
    <p:extLst>
      <p:ext uri="{BB962C8B-B14F-4D97-AF65-F5344CB8AC3E}">
        <p14:creationId xmlns:p14="http://schemas.microsoft.com/office/powerpoint/2010/main" val="2399142170"/>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54C0B00-F1F9-470C-A99F-0CFAAFEBC3C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148553" y="6094363"/>
            <a:ext cx="1927932" cy="763637"/>
          </a:xfrm>
          <a:prstGeom prst="rect">
            <a:avLst/>
          </a:prstGeom>
        </p:spPr>
      </p:pic>
      <p:pic>
        <p:nvPicPr>
          <p:cNvPr id="8" name="Picture 7"/>
          <p:cNvPicPr>
            <a:picLocks noChangeAspect="1"/>
          </p:cNvPicPr>
          <p:nvPr/>
        </p:nvPicPr>
        <p:blipFill>
          <a:blip r:embed="rId3"/>
          <a:stretch>
            <a:fillRect/>
          </a:stretch>
        </p:blipFill>
        <p:spPr>
          <a:xfrm>
            <a:off x="371475" y="614578"/>
            <a:ext cx="11444287" cy="5743936"/>
          </a:xfrm>
          <a:prstGeom prst="rect">
            <a:avLst/>
          </a:prstGeom>
        </p:spPr>
      </p:pic>
      <p:sp>
        <p:nvSpPr>
          <p:cNvPr id="9" name="Title 1">
            <a:extLst>
              <a:ext uri="{FF2B5EF4-FFF2-40B4-BE49-F238E27FC236}">
                <a16:creationId xmlns:a16="http://schemas.microsoft.com/office/drawing/2014/main" id="{1F730A7A-D5BD-414E-87BD-156B3A198E40}"/>
              </a:ext>
            </a:extLst>
          </p:cNvPr>
          <p:cNvSpPr txBox="1">
            <a:spLocks/>
          </p:cNvSpPr>
          <p:nvPr/>
        </p:nvSpPr>
        <p:spPr>
          <a:xfrm>
            <a:off x="3369033" y="-100013"/>
            <a:ext cx="4327301" cy="714591"/>
          </a:xfrm>
          <a:prstGeom prst="rect">
            <a:avLst/>
          </a:prstGeom>
        </p:spPr>
        <p:txBody>
          <a:bodyPr anchor="ctr">
            <a:norm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sz="3200" dirty="0">
                <a:latin typeface="Gill Sans MT" panose="020B0502020104020203" pitchFamily="34" charset="0"/>
              </a:rPr>
              <a:t>          </a:t>
            </a:r>
            <a:r>
              <a:rPr lang="en-IN" sz="3200" dirty="0">
                <a:latin typeface="Gill Sans MT" panose="020B0502020104020203" pitchFamily="34" charset="0"/>
                <a:cs typeface="Times New Roman" panose="02020603050405020304" pitchFamily="18" charset="0"/>
              </a:rPr>
              <a:t>FLASHBACK</a:t>
            </a:r>
            <a:endParaRPr lang="en-IN" sz="3200" dirty="0">
              <a:solidFill>
                <a:schemeClr val="tx1"/>
              </a:solidFill>
              <a:latin typeface="Gill Sans MT" panose="020B0502020104020203" pitchFamily="34" charset="0"/>
              <a:cs typeface="Times New Roman" panose="02020603050405020304" pitchFamily="18" charset="0"/>
            </a:endParaRPr>
          </a:p>
        </p:txBody>
      </p:sp>
    </p:spTree>
    <p:extLst>
      <p:ext uri="{BB962C8B-B14F-4D97-AF65-F5344CB8AC3E}">
        <p14:creationId xmlns:p14="http://schemas.microsoft.com/office/powerpoint/2010/main" val="3678666413"/>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F730A7A-D5BD-414E-87BD-156B3A198E40}"/>
              </a:ext>
            </a:extLst>
          </p:cNvPr>
          <p:cNvSpPr txBox="1">
            <a:spLocks/>
          </p:cNvSpPr>
          <p:nvPr/>
        </p:nvSpPr>
        <p:spPr>
          <a:xfrm>
            <a:off x="3669070" y="135425"/>
            <a:ext cx="4327301" cy="714591"/>
          </a:xfrm>
          <a:prstGeom prst="rect">
            <a:avLst/>
          </a:prstGeom>
        </p:spPr>
        <p:txBody>
          <a:bodyPr anchor="ctr">
            <a:norm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sz="3200" dirty="0">
                <a:latin typeface="Gill Sans MT" panose="020B0502020104020203" pitchFamily="34" charset="0"/>
              </a:rPr>
              <a:t>          </a:t>
            </a:r>
            <a:r>
              <a:rPr lang="en-IN" sz="3200" dirty="0">
                <a:latin typeface="Gill Sans MT" panose="020B0502020104020203" pitchFamily="34" charset="0"/>
                <a:cs typeface="Times New Roman" panose="02020603050405020304" pitchFamily="18" charset="0"/>
              </a:rPr>
              <a:t>FLASHBACK</a:t>
            </a:r>
            <a:endParaRPr lang="en-IN" sz="3200" dirty="0">
              <a:solidFill>
                <a:schemeClr val="tx1"/>
              </a:solidFill>
              <a:latin typeface="Gill Sans MT" panose="020B0502020104020203" pitchFamily="34" charset="0"/>
              <a:cs typeface="Times New Roman" panose="02020603050405020304" pitchFamily="18" charset="0"/>
            </a:endParaRPr>
          </a:p>
        </p:txBody>
      </p:sp>
      <p:pic>
        <p:nvPicPr>
          <p:cNvPr id="11" name="Picture 10"/>
          <p:cNvPicPr>
            <a:picLocks noChangeAspect="1"/>
          </p:cNvPicPr>
          <p:nvPr/>
        </p:nvPicPr>
        <p:blipFill>
          <a:blip r:embed="rId2"/>
          <a:stretch>
            <a:fillRect/>
          </a:stretch>
        </p:blipFill>
        <p:spPr>
          <a:xfrm>
            <a:off x="317534" y="943365"/>
            <a:ext cx="5515186" cy="4307881"/>
          </a:xfrm>
          <a:prstGeom prst="rect">
            <a:avLst/>
          </a:prstGeom>
        </p:spPr>
      </p:pic>
      <p:sp>
        <p:nvSpPr>
          <p:cNvPr id="12" name="Rectangle 11"/>
          <p:cNvSpPr/>
          <p:nvPr/>
        </p:nvSpPr>
        <p:spPr>
          <a:xfrm>
            <a:off x="2189408" y="5459004"/>
            <a:ext cx="9314957" cy="338554"/>
          </a:xfrm>
          <a:prstGeom prst="rect">
            <a:avLst/>
          </a:prstGeom>
        </p:spPr>
        <p:txBody>
          <a:bodyPr wrap="square">
            <a:spAutoFit/>
          </a:bodyPr>
          <a:lstStyle/>
          <a:p>
            <a:r>
              <a:rPr lang="en-US" sz="1600" dirty="0"/>
              <a:t>Programming ENIAC(Electronic Numerical Integrator And Computer),1946</a:t>
            </a:r>
          </a:p>
        </p:txBody>
      </p:sp>
      <p:pic>
        <p:nvPicPr>
          <p:cNvPr id="13" name="Picture 12"/>
          <p:cNvPicPr>
            <a:picLocks noChangeAspect="1"/>
          </p:cNvPicPr>
          <p:nvPr/>
        </p:nvPicPr>
        <p:blipFill>
          <a:blip r:embed="rId3"/>
          <a:stretch>
            <a:fillRect/>
          </a:stretch>
        </p:blipFill>
        <p:spPr>
          <a:xfrm>
            <a:off x="6034084" y="1057774"/>
            <a:ext cx="5895978" cy="4193472"/>
          </a:xfrm>
          <a:prstGeom prst="rect">
            <a:avLst/>
          </a:prstGeom>
        </p:spPr>
      </p:pic>
      <p:pic>
        <p:nvPicPr>
          <p:cNvPr id="14" name="Picture 13">
            <a:extLst>
              <a:ext uri="{FF2B5EF4-FFF2-40B4-BE49-F238E27FC236}">
                <a16:creationId xmlns:a16="http://schemas.microsoft.com/office/drawing/2014/main" id="{854C0B00-F1F9-470C-A99F-0CFAAFEBC3C8}"/>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148553" y="6094363"/>
            <a:ext cx="1927932" cy="763637"/>
          </a:xfrm>
          <a:prstGeom prst="rect">
            <a:avLst/>
          </a:prstGeom>
        </p:spPr>
      </p:pic>
    </p:spTree>
    <p:extLst>
      <p:ext uri="{BB962C8B-B14F-4D97-AF65-F5344CB8AC3E}">
        <p14:creationId xmlns:p14="http://schemas.microsoft.com/office/powerpoint/2010/main" val="809963581"/>
      </p:ext>
    </p:extLst>
  </p:cSld>
  <p:clrMapOvr>
    <a:masterClrMapping/>
  </p:clrMapOvr>
  <p:transition spd="slow">
    <p:wipe/>
  </p:transition>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Organic</Template>
  <TotalTime>4611</TotalTime>
  <Words>1773</Words>
  <Application>Microsoft Office PowerPoint</Application>
  <PresentationFormat>Widescreen</PresentationFormat>
  <Paragraphs>105</Paragraphs>
  <Slides>42</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42</vt:i4>
      </vt:variant>
    </vt:vector>
  </HeadingPairs>
  <TitlesOfParts>
    <vt:vector size="51" baseType="lpstr">
      <vt:lpstr>Arial</vt:lpstr>
      <vt:lpstr>Calibri</vt:lpstr>
      <vt:lpstr>Garamond</vt:lpstr>
      <vt:lpstr>Gill Sans MT</vt:lpstr>
      <vt:lpstr>robotolight</vt:lpstr>
      <vt:lpstr>Times New Roman</vt:lpstr>
      <vt:lpstr>Wingdings</vt:lpstr>
      <vt:lpstr>Wingdings 3</vt:lpstr>
      <vt:lpstr>Organic</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Kambhampati, Raghavendra</dc:creator>
  <cp:lastModifiedBy>Dileep Jallipalli</cp:lastModifiedBy>
  <cp:revision>710</cp:revision>
  <dcterms:created xsi:type="dcterms:W3CDTF">2018-04-03T05:05:20Z</dcterms:created>
  <dcterms:modified xsi:type="dcterms:W3CDTF">2020-12-07T12:35:39Z</dcterms:modified>
</cp:coreProperties>
</file>